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34"/>
  </p:notesMasterIdLst>
  <p:handoutMasterIdLst>
    <p:handoutMasterId r:id="rId35"/>
  </p:handoutMasterIdLst>
  <p:sldIdLst>
    <p:sldId id="256" r:id="rId2"/>
    <p:sldId id="457" r:id="rId3"/>
    <p:sldId id="456" r:id="rId4"/>
    <p:sldId id="462" r:id="rId5"/>
    <p:sldId id="488" r:id="rId6"/>
    <p:sldId id="472" r:id="rId7"/>
    <p:sldId id="480" r:id="rId8"/>
    <p:sldId id="478" r:id="rId9"/>
    <p:sldId id="452" r:id="rId10"/>
    <p:sldId id="483" r:id="rId11"/>
    <p:sldId id="450" r:id="rId12"/>
    <p:sldId id="453" r:id="rId13"/>
    <p:sldId id="446" r:id="rId14"/>
    <p:sldId id="447" r:id="rId15"/>
    <p:sldId id="448" r:id="rId16"/>
    <p:sldId id="455" r:id="rId17"/>
    <p:sldId id="465" r:id="rId18"/>
    <p:sldId id="423" r:id="rId19"/>
    <p:sldId id="476" r:id="rId20"/>
    <p:sldId id="467" r:id="rId21"/>
    <p:sldId id="466" r:id="rId22"/>
    <p:sldId id="458" r:id="rId23"/>
    <p:sldId id="464" r:id="rId24"/>
    <p:sldId id="486" r:id="rId25"/>
    <p:sldId id="471" r:id="rId26"/>
    <p:sldId id="468" r:id="rId27"/>
    <p:sldId id="469" r:id="rId28"/>
    <p:sldId id="445" r:id="rId29"/>
    <p:sldId id="487" r:id="rId30"/>
    <p:sldId id="485" r:id="rId31"/>
    <p:sldId id="481" r:id="rId32"/>
    <p:sldId id="473" r:id="rId33"/>
  </p:sldIdLst>
  <p:sldSz cx="9144000" cy="6858000" type="screen4x3"/>
  <p:notesSz cx="7315200" cy="9601200"/>
  <p:defaultTextStyle>
    <a:defPPr>
      <a:defRPr lang="en-US"/>
    </a:defPPr>
    <a:lvl1pPr algn="l" rtl="0" eaLnBrk="0" fontAlgn="base" hangingPunct="0">
      <a:spcBef>
        <a:spcPct val="0"/>
      </a:spcBef>
      <a:spcAft>
        <a:spcPct val="0"/>
      </a:spcAft>
      <a:defRPr sz="2000"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000"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000"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000"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000"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b="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7" d="100"/>
          <a:sy n="137" d="100"/>
        </p:scale>
        <p:origin x="641" y="103"/>
      </p:cViewPr>
      <p:guideLst>
        <p:guide orient="horz" pos="2160"/>
        <p:guide pos="2880"/>
      </p:guideLst>
    </p:cSldViewPr>
  </p:slideViewPr>
  <p:notesTextViewPr>
    <p:cViewPr>
      <p:scale>
        <a:sx n="100" d="100"/>
        <a:sy n="100" d="100"/>
      </p:scale>
      <p:origin x="0" y="0"/>
    </p:cViewPr>
  </p:notesTextViewPr>
  <p:sorterViewPr>
    <p:cViewPr>
      <p:scale>
        <a:sx n="82" d="100"/>
        <a:sy n="8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hangingPunct="1">
              <a:defRPr sz="1200">
                <a:latin typeface="Arial" charset="0"/>
                <a:ea typeface="ＭＳ Ｐゴシック" charset="0"/>
                <a:cs typeface="Arial" charset="0"/>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ea typeface="MS PGothic" panose="020B0600070205080204" pitchFamily="34" charset="-128"/>
                <a:cs typeface="Arial" panose="020B0604020202020204" pitchFamily="34" charset="0"/>
              </a:defRPr>
            </a:lvl1pPr>
          </a:lstStyle>
          <a:p>
            <a:pPr>
              <a:defRPr/>
            </a:pPr>
            <a:fld id="{6B59FFA9-A43F-4BC6-BFE3-A74FBCDB6F43}" type="datetimeFigureOut">
              <a:rPr lang="en-US"/>
              <a:pPr>
                <a:defRPr/>
              </a:pPr>
              <a:t>8/28/2014</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eaLnBrk="1" hangingPunct="1">
              <a:defRPr sz="1200">
                <a:latin typeface="Arial" charset="0"/>
                <a:ea typeface="ＭＳ Ｐゴシック" charset="0"/>
                <a:cs typeface="Arial" charset="0"/>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a typeface="MS PGothic" panose="020B0600070205080204" pitchFamily="34" charset="-128"/>
                <a:cs typeface="Arial" panose="020B0604020202020204" pitchFamily="34" charset="0"/>
              </a:defRPr>
            </a:lvl1pPr>
          </a:lstStyle>
          <a:p>
            <a:pPr>
              <a:defRPr/>
            </a:pPr>
            <a:fld id="{C9235B86-89E6-41E0-A4A6-3FF52A91F5DF}" type="slidenum">
              <a:rPr lang="en-US"/>
              <a:pPr>
                <a:defRPr/>
              </a:pPr>
              <a:t>‹#›</a:t>
            </a:fld>
            <a:endParaRPr lang="en-US"/>
          </a:p>
        </p:txBody>
      </p:sp>
    </p:spTree>
    <p:extLst>
      <p:ext uri="{BB962C8B-B14F-4D97-AF65-F5344CB8AC3E}">
        <p14:creationId xmlns:p14="http://schemas.microsoft.com/office/powerpoint/2010/main" val="42927207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6661" tIns="48331" rIns="96661" bIns="48331" numCol="1" anchor="t" anchorCtr="0" compatLnSpc="1">
            <a:prstTxWarp prst="textNoShape">
              <a:avLst/>
            </a:prstTxWarp>
          </a:bodyPr>
          <a:lstStyle>
            <a:lvl1pPr defTabSz="966788" eaLnBrk="1" hangingPunct="1">
              <a:defRPr sz="1300" b="0">
                <a:latin typeface="Arial" charset="0"/>
                <a:ea typeface="ＭＳ Ｐゴシック" charset="0"/>
                <a:cs typeface="Arial" charset="0"/>
              </a:defRPr>
            </a:lvl1pPr>
          </a:lstStyle>
          <a:p>
            <a:pPr>
              <a:defRPr/>
            </a:pPr>
            <a:endParaRPr lang="en-US"/>
          </a:p>
        </p:txBody>
      </p:sp>
      <p:sp>
        <p:nvSpPr>
          <p:cNvPr id="5123"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6661" tIns="48331" rIns="96661" bIns="48331" numCol="1" anchor="t" anchorCtr="0" compatLnSpc="1">
            <a:prstTxWarp prst="textNoShape">
              <a:avLst/>
            </a:prstTxWarp>
          </a:bodyPr>
          <a:lstStyle>
            <a:lvl1pPr algn="r" defTabSz="966788" eaLnBrk="1" hangingPunct="1">
              <a:defRPr sz="1300" b="0">
                <a:latin typeface="Arial" charset="0"/>
                <a:ea typeface="ＭＳ Ｐゴシック" charset="0"/>
                <a:cs typeface="Arial" charset="0"/>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6661" tIns="48331" rIns="96661" bIns="48331" numCol="1" anchor="b" anchorCtr="0" compatLnSpc="1">
            <a:prstTxWarp prst="textNoShape">
              <a:avLst/>
            </a:prstTxWarp>
          </a:bodyPr>
          <a:lstStyle>
            <a:lvl1pPr defTabSz="966788" eaLnBrk="1" hangingPunct="1">
              <a:defRPr sz="1300" b="0">
                <a:latin typeface="Arial" charset="0"/>
                <a:ea typeface="ＭＳ Ｐゴシック" charset="0"/>
                <a:cs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6661" tIns="48331" rIns="96661" bIns="48331" numCol="1" anchor="b" anchorCtr="0" compatLnSpc="1">
            <a:prstTxWarp prst="textNoShape">
              <a:avLst/>
            </a:prstTxWarp>
          </a:bodyPr>
          <a:lstStyle>
            <a:lvl1pPr algn="r" defTabSz="966788" eaLnBrk="1" hangingPunct="1">
              <a:defRPr sz="1300" b="0">
                <a:ea typeface="MS PGothic" panose="020B0600070205080204" pitchFamily="34" charset="-128"/>
                <a:cs typeface="Arial" panose="020B0604020202020204" pitchFamily="34" charset="0"/>
              </a:defRPr>
            </a:lvl1pPr>
          </a:lstStyle>
          <a:p>
            <a:pPr>
              <a:defRPr/>
            </a:pPr>
            <a:fld id="{A7DC0643-73F8-4572-8031-C3615C33E75B}" type="slidenum">
              <a:rPr lang="en-US"/>
              <a:pPr>
                <a:defRPr/>
              </a:pPr>
              <a:t>‹#›</a:t>
            </a:fld>
            <a:endParaRPr lang="en-US"/>
          </a:p>
        </p:txBody>
      </p:sp>
    </p:spTree>
    <p:extLst>
      <p:ext uri="{BB962C8B-B14F-4D97-AF65-F5344CB8AC3E}">
        <p14:creationId xmlns:p14="http://schemas.microsoft.com/office/powerpoint/2010/main" val="371954455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noTextEdit="1"/>
          </p:cNvSpPr>
          <p:nvPr>
            <p:ph type="sldImg"/>
          </p:nvPr>
        </p:nvSpPr>
        <p:spPr>
          <a:xfrm>
            <a:off x="1266825" y="727075"/>
            <a:ext cx="4781550" cy="3586163"/>
          </a:xfrm>
          <a:ln/>
        </p:spPr>
      </p:sp>
      <p:sp>
        <p:nvSpPr>
          <p:cNvPr id="33795" name="Rectangle 3"/>
          <p:cNvSpPr>
            <a:spLocks noGrp="1"/>
          </p:cNvSpPr>
          <p:nvPr>
            <p:ph type="body" idx="1"/>
          </p:nvPr>
        </p:nvSpPr>
        <p:spPr>
          <a:xfrm>
            <a:off x="976313" y="4562475"/>
            <a:ext cx="5362575" cy="431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A serendipitous application of enhanced resolution ASCAT data is monitoring the recent oil spill in the Gulf of Mexico.  This daily image sequence shows ASCAT observations of the oil spill.  These images are being processed in near-real time.  Note the growth of the affected area with time.  The oil is visible due to suppression of the small wave spectrum, which looks like low  wind speed.  However, the spill is much easier to see in sigma-0 imagery, even with some potential confusion with naturally occurring low wind speed regions.  Ka-band will p</a:t>
            </a:r>
          </a:p>
        </p:txBody>
      </p:sp>
    </p:spTree>
    <p:extLst>
      <p:ext uri="{BB962C8B-B14F-4D97-AF65-F5344CB8AC3E}">
        <p14:creationId xmlns:p14="http://schemas.microsoft.com/office/powerpoint/2010/main" val="24432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noTextEdit="1"/>
          </p:cNvSpPr>
          <p:nvPr>
            <p:ph type="sldImg"/>
          </p:nvPr>
        </p:nvSpPr>
        <p:spPr>
          <a:xfrm>
            <a:off x="1150938" y="692150"/>
            <a:ext cx="4556125" cy="3416300"/>
          </a:xfrm>
          <a:ln/>
        </p:spPr>
      </p:sp>
      <p:sp>
        <p:nvSpPr>
          <p:cNvPr id="491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The effects of the viewing geometry are even more apparent in Africa.  The top image is from TRMM PR while the bottom image is from QuikSCAT.  TRMM PR shows swamps well, but has less information about the great sand dunes seas (called ergs) than does QuikSCAT. Combining the two images gives us a much more comprehensive understanding of this continent. Notice how the northern part of Africa, which is mostly desert has lots of detail.  As one moves south, the vegetation density increases and there is less detail.  The bottom of the image is the Congo rainforest.  The boundary of the desert is known as the Sahel (or shoreline in Arabic).  Many people live in the Sahel and changes in the rainfall here cause droughts or flooding, displacing thousands of people.  </a:t>
            </a:r>
          </a:p>
        </p:txBody>
      </p:sp>
    </p:spTree>
    <p:extLst>
      <p:ext uri="{BB962C8B-B14F-4D97-AF65-F5344CB8AC3E}">
        <p14:creationId xmlns:p14="http://schemas.microsoft.com/office/powerpoint/2010/main" val="3737121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TextEdit="1"/>
          </p:cNvSpPr>
          <p:nvPr>
            <p:ph type="sldImg"/>
          </p:nvPr>
        </p:nvSpPr>
        <p:spPr>
          <a:xfrm>
            <a:off x="1152525" y="692150"/>
            <a:ext cx="4554538" cy="3416300"/>
          </a:xfrm>
          <a:ln/>
        </p:spPr>
      </p:sp>
      <p:sp>
        <p:nvSpPr>
          <p:cNvPr id="16387" name="Rectangle 3"/>
          <p:cNvSpPr>
            <a:spLocks noGrp="1"/>
          </p:cNvSpPr>
          <p:nvPr>
            <p:ph type="body" idx="1"/>
          </p:nvPr>
        </p:nvSpPr>
        <p:spPr>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cs typeface="Arial" panose="020B0604020202020204" pitchFamily="34" charset="0"/>
              </a:rPr>
              <a:t>Sea ice in the Arctic is much thicker and behaves somewhat differently than Antarctic ice since there is a floating permanent ice cap.  In summer, only part of the sea ice melts.  </a:t>
            </a:r>
            <a:r>
              <a:rPr lang="en-US" altLang="en-US" u="sng" smtClean="0">
                <a:latin typeface="Arial" panose="020B0604020202020204" pitchFamily="34" charset="0"/>
                <a:cs typeface="Arial" panose="020B0604020202020204" pitchFamily="34" charset="0"/>
              </a:rPr>
              <a:t>Summer melting</a:t>
            </a:r>
            <a:r>
              <a:rPr lang="en-US" altLang="en-US" smtClean="0">
                <a:latin typeface="Arial" panose="020B0604020202020204" pitchFamily="34" charset="0"/>
                <a:cs typeface="Arial" panose="020B0604020202020204" pitchFamily="34" charset="0"/>
              </a:rPr>
              <a:t> causes the ice to appear darker to the radar.  We can observe the passage of warm fronts over the poles and monitor tundra melting in Canada and Siberia as swirling patterns of light and dark in this animation. </a:t>
            </a:r>
            <a:r>
              <a:rPr lang="en-US" altLang="en-US" u="sng" smtClean="0">
                <a:latin typeface="Arial" panose="020B0604020202020204" pitchFamily="34" charset="0"/>
                <a:cs typeface="Arial" panose="020B0604020202020204" pitchFamily="34" charset="0"/>
              </a:rPr>
              <a:t>As summer progresses</a:t>
            </a:r>
            <a:r>
              <a:rPr lang="en-US" altLang="en-US" smtClean="0">
                <a:latin typeface="Arial" panose="020B0604020202020204" pitchFamily="34" charset="0"/>
                <a:cs typeface="Arial" panose="020B0604020202020204" pitchFamily="34" charset="0"/>
              </a:rPr>
              <a:t>, the ice cap shrinks as it melts. In winter the ice pack grows, both larger and thicker.   [</a:t>
            </a:r>
            <a:r>
              <a:rPr lang="en-US" altLang="en-US" i="1" smtClean="0">
                <a:latin typeface="Arial" panose="020B0604020202020204" pitchFamily="34" charset="0"/>
                <a:cs typeface="Arial" panose="020B0604020202020204" pitchFamily="34" charset="0"/>
              </a:rPr>
              <a:t>pause</a:t>
            </a:r>
            <a:r>
              <a:rPr lang="en-US" altLang="en-US" smtClean="0">
                <a:latin typeface="Arial" panose="020B0604020202020204" pitchFamily="34" charset="0"/>
                <a:cs typeface="Arial" panose="020B0604020202020204" pitchFamily="34" charset="0"/>
              </a:rPr>
              <a:t>]   </a:t>
            </a:r>
            <a:r>
              <a:rPr lang="en-US" altLang="en-US" u="sng" smtClean="0">
                <a:latin typeface="Arial" panose="020B0604020202020204" pitchFamily="34" charset="0"/>
                <a:cs typeface="Arial" panose="020B0604020202020204" pitchFamily="34" charset="0"/>
              </a:rPr>
              <a:t>You may</a:t>
            </a:r>
            <a:r>
              <a:rPr lang="en-US" altLang="en-US" smtClean="0">
                <a:latin typeface="Arial" panose="020B0604020202020204" pitchFamily="34" charset="0"/>
                <a:cs typeface="Arial" panose="020B0604020202020204" pitchFamily="34" charset="0"/>
              </a:rPr>
              <a:t> have heard stories about the shrinking Arctic ice cap in the news.  </a:t>
            </a:r>
            <a:r>
              <a:rPr lang="en-US" altLang="en-US" u="sng" smtClean="0">
                <a:latin typeface="Arial" panose="020B0604020202020204" pitchFamily="34" charset="0"/>
                <a:cs typeface="Arial" panose="020B0604020202020204" pitchFamily="34" charset="0"/>
              </a:rPr>
              <a:t>Our data</a:t>
            </a:r>
            <a:r>
              <a:rPr lang="en-US" altLang="en-US" smtClean="0">
                <a:latin typeface="Arial" panose="020B0604020202020204" pitchFamily="34" charset="0"/>
                <a:cs typeface="Arial" panose="020B0604020202020204" pitchFamily="34" charset="0"/>
              </a:rPr>
              <a:t> over the last decade confirms that the size of the summer sea ice pack in the Arctic is, in fact, shrinking, and that the ice cap is thinning.  </a:t>
            </a:r>
            <a:r>
              <a:rPr lang="en-US" altLang="en-US" u="sng" smtClean="0">
                <a:latin typeface="Arial" panose="020B0604020202020204" pitchFamily="34" charset="0"/>
                <a:cs typeface="Arial" panose="020B0604020202020204" pitchFamily="34" charset="0"/>
              </a:rPr>
              <a:t>This is consistent</a:t>
            </a:r>
            <a:r>
              <a:rPr lang="en-US" altLang="en-US" smtClean="0">
                <a:latin typeface="Arial" panose="020B0604020202020204" pitchFamily="34" charset="0"/>
                <a:cs typeface="Arial" panose="020B0604020202020204" pitchFamily="34" charset="0"/>
              </a:rPr>
              <a:t> with global warming.  </a:t>
            </a:r>
            <a:r>
              <a:rPr lang="en-US" altLang="en-US" u="sng" smtClean="0">
                <a:latin typeface="Arial" panose="020B0604020202020204" pitchFamily="34" charset="0"/>
                <a:cs typeface="Arial" panose="020B0604020202020204" pitchFamily="34" charset="0"/>
              </a:rPr>
              <a:t>Paradoxically</a:t>
            </a:r>
            <a:r>
              <a:rPr lang="en-US" altLang="en-US" smtClean="0">
                <a:latin typeface="Arial" panose="020B0604020202020204" pitchFamily="34" charset="0"/>
                <a:cs typeface="Arial" panose="020B0604020202020204" pitchFamily="34" charset="0"/>
              </a:rPr>
              <a:t>, we have also observed that sea ice extent </a:t>
            </a:r>
            <a:r>
              <a:rPr lang="en-US" altLang="en-US" i="1" smtClean="0">
                <a:latin typeface="Arial" panose="020B0604020202020204" pitchFamily="34" charset="0"/>
                <a:cs typeface="Arial" panose="020B0604020202020204" pitchFamily="34" charset="0"/>
              </a:rPr>
              <a:t>during the winter</a:t>
            </a:r>
            <a:r>
              <a:rPr lang="en-US" altLang="en-US" smtClean="0">
                <a:latin typeface="Arial" panose="020B0604020202020204" pitchFamily="34" charset="0"/>
                <a:cs typeface="Arial" panose="020B0604020202020204" pitchFamily="34" charset="0"/>
              </a:rPr>
              <a:t> has also grown.</a:t>
            </a:r>
          </a:p>
          <a:p>
            <a:pPr eaLnBrk="1" hangingPunct="1"/>
            <a:r>
              <a:rPr lang="en-US" altLang="en-US" smtClean="0">
                <a:latin typeface="Arial" panose="020B0604020202020204" pitchFamily="34" charset="0"/>
                <a:cs typeface="Arial" panose="020B0604020202020204" pitchFamily="34" charset="0"/>
              </a:rPr>
              <a:t>I want to note that our radar images are </a:t>
            </a:r>
            <a:r>
              <a:rPr lang="en-US" altLang="en-US" u="sng" smtClean="0">
                <a:latin typeface="Arial" panose="020B0604020202020204" pitchFamily="34" charset="0"/>
                <a:cs typeface="Arial" panose="020B0604020202020204" pitchFamily="34" charset="0"/>
              </a:rPr>
              <a:t>operationally used</a:t>
            </a:r>
            <a:r>
              <a:rPr lang="en-US" altLang="en-US" smtClean="0">
                <a:latin typeface="Arial" panose="020B0604020202020204" pitchFamily="34" charset="0"/>
                <a:cs typeface="Arial" panose="020B0604020202020204" pitchFamily="34" charset="0"/>
              </a:rPr>
              <a:t> by the Navy and international agencies to aid in ship routing, as well as monitoring climate. </a:t>
            </a:r>
          </a:p>
        </p:txBody>
      </p:sp>
    </p:spTree>
    <p:extLst>
      <p:ext uri="{BB962C8B-B14F-4D97-AF65-F5344CB8AC3E}">
        <p14:creationId xmlns:p14="http://schemas.microsoft.com/office/powerpoint/2010/main" val="3597272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noTextEdit="1"/>
          </p:cNvSpPr>
          <p:nvPr>
            <p:ph type="sldImg"/>
          </p:nvPr>
        </p:nvSpPr>
        <p:spPr>
          <a:xfrm>
            <a:off x="1266825" y="727075"/>
            <a:ext cx="4781550" cy="3586163"/>
          </a:xfrm>
          <a:ln/>
        </p:spPr>
      </p:sp>
      <p:sp>
        <p:nvSpPr>
          <p:cNvPr id="19459" name="Rectangle 3"/>
          <p:cNvSpPr>
            <a:spLocks noGrp="1"/>
          </p:cNvSpPr>
          <p:nvPr>
            <p:ph type="body" idx="1"/>
          </p:nvPr>
        </p:nvSpPr>
        <p:spPr>
          <a:xfrm>
            <a:off x="976313" y="4560888"/>
            <a:ext cx="536257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Our radar image data is now operationally used by iceberg trackers at the National Ice Center.  BYU has become a primary source of iceberg tracking information. </a:t>
            </a:r>
            <a:r>
              <a:rPr lang="en-US" altLang="en-US" u="sng" smtClean="0">
                <a:latin typeface="Arial" panose="020B0604020202020204" pitchFamily="34" charset="0"/>
                <a:cs typeface="Arial" panose="020B0604020202020204" pitchFamily="34" charset="0"/>
              </a:rPr>
              <a:t>Twice a week</a:t>
            </a:r>
            <a:r>
              <a:rPr lang="en-US" altLang="en-US" smtClean="0">
                <a:latin typeface="Arial" panose="020B0604020202020204" pitchFamily="34" charset="0"/>
                <a:cs typeface="Arial" panose="020B0604020202020204" pitchFamily="34" charset="0"/>
              </a:rPr>
              <a:t> we provide updated iceberg tracking information, which is broadcast worldwide for ship warnings.  </a:t>
            </a:r>
            <a:r>
              <a:rPr lang="en-US" altLang="en-US" u="sng" smtClean="0">
                <a:latin typeface="Arial" panose="020B0604020202020204" pitchFamily="34" charset="0"/>
                <a:cs typeface="Arial" panose="020B0604020202020204" pitchFamily="34" charset="0"/>
              </a:rPr>
              <a:t>In many cases</a:t>
            </a:r>
            <a:r>
              <a:rPr lang="en-US" altLang="en-US" smtClean="0">
                <a:latin typeface="Arial" panose="020B0604020202020204" pitchFamily="34" charset="0"/>
                <a:cs typeface="Arial" panose="020B0604020202020204" pitchFamily="34" charset="0"/>
              </a:rPr>
              <a:t>, BYU is the </a:t>
            </a:r>
            <a:r>
              <a:rPr lang="en-US" altLang="en-US" i="1" smtClean="0">
                <a:latin typeface="Arial" panose="020B0604020202020204" pitchFamily="34" charset="0"/>
                <a:cs typeface="Arial" panose="020B0604020202020204" pitchFamily="34" charset="0"/>
              </a:rPr>
              <a:t>only</a:t>
            </a:r>
            <a:r>
              <a:rPr lang="en-US" altLang="en-US" smtClean="0">
                <a:latin typeface="Arial" panose="020B0604020202020204" pitchFamily="34" charset="0"/>
                <a:cs typeface="Arial" panose="020B0604020202020204" pitchFamily="34" charset="0"/>
              </a:rPr>
              <a:t> source of an iceberg’s location, which is ironic [</a:t>
            </a:r>
            <a:r>
              <a:rPr lang="en-US" altLang="en-US" i="1" smtClean="0">
                <a:latin typeface="Arial" panose="020B0604020202020204" pitchFamily="34" charset="0"/>
                <a:cs typeface="Arial" panose="020B0604020202020204" pitchFamily="34" charset="0"/>
              </a:rPr>
              <a:t>with humor</a:t>
            </a:r>
            <a:r>
              <a:rPr lang="en-US" altLang="en-US" smtClean="0">
                <a:latin typeface="Arial" panose="020B0604020202020204" pitchFamily="34" charset="0"/>
                <a:cs typeface="Arial" panose="020B0604020202020204" pitchFamily="34" charset="0"/>
              </a:rPr>
              <a:t>] since we don’t see very many icebergs in Utah.   [</a:t>
            </a:r>
            <a:r>
              <a:rPr lang="en-US" altLang="en-US" i="1" smtClean="0">
                <a:latin typeface="Arial" panose="020B0604020202020204" pitchFamily="34" charset="0"/>
                <a:cs typeface="Arial" panose="020B0604020202020204" pitchFamily="34" charset="0"/>
              </a:rPr>
              <a:t>pause</a:t>
            </a:r>
            <a:r>
              <a:rPr lang="en-US" altLang="en-US" smtClean="0">
                <a:latin typeface="Arial" panose="020B0604020202020204" pitchFamily="34" charset="0"/>
                <a:cs typeface="Arial" panose="020B0604020202020204" pitchFamily="34" charset="0"/>
              </a:rPr>
              <a:t>]  </a:t>
            </a:r>
            <a:r>
              <a:rPr lang="en-US" altLang="en-US" u="sng" smtClean="0">
                <a:latin typeface="Arial" panose="020B0604020202020204" pitchFamily="34" charset="0"/>
                <a:cs typeface="Arial" panose="020B0604020202020204" pitchFamily="34" charset="0"/>
              </a:rPr>
              <a:t>In this animation</a:t>
            </a:r>
            <a:r>
              <a:rPr lang="en-US" altLang="en-US" smtClean="0">
                <a:latin typeface="Arial" panose="020B0604020202020204" pitchFamily="34" charset="0"/>
                <a:cs typeface="Arial" panose="020B0604020202020204" pitchFamily="34" charset="0"/>
              </a:rPr>
              <a:t>, circles show the locations of the icebergs we tracked over a one year period.  </a:t>
            </a:r>
            <a:r>
              <a:rPr lang="en-US" altLang="en-US" u="sng" smtClean="0">
                <a:latin typeface="Arial" panose="020B0604020202020204" pitchFamily="34" charset="0"/>
                <a:cs typeface="Arial" panose="020B0604020202020204" pitchFamily="34" charset="0"/>
              </a:rPr>
              <a:t>Note the</a:t>
            </a:r>
            <a:r>
              <a:rPr lang="en-US" altLang="en-US" smtClean="0">
                <a:latin typeface="Arial" panose="020B0604020202020204" pitchFamily="34" charset="0"/>
                <a:cs typeface="Arial" panose="020B0604020202020204" pitchFamily="34" charset="0"/>
              </a:rPr>
              <a:t> dynamic motion of both the icebergs and the sea ice. Our success in using scatterometer data to track icebergs has enabled us to address a number of important scientific questions. </a:t>
            </a:r>
            <a:r>
              <a:rPr lang="en-US" altLang="en-US" i="1" smtClean="0">
                <a:latin typeface="Arial" panose="020B0604020202020204" pitchFamily="34" charset="0"/>
                <a:cs typeface="Arial" panose="020B0604020202020204" pitchFamily="34" charset="0"/>
              </a:rPr>
              <a:t>(slow down)</a:t>
            </a:r>
          </a:p>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8172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Changes in thickness are related to transport and to freeze/melt, which can be tied into the Arctic science activities.  Improved tracking from high resolution Ka-band will presumably reduce errors, making the ice classification and freeze/thaw more accurate.</a:t>
            </a:r>
          </a:p>
        </p:txBody>
      </p:sp>
      <p:sp>
        <p:nvSpPr>
          <p:cNvPr id="245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000" b="1">
                <a:solidFill>
                  <a:schemeClr val="tx1"/>
                </a:solidFill>
                <a:latin typeface="Arial" panose="020B0604020202020204" pitchFamily="34" charset="0"/>
                <a:ea typeface="ＭＳ Ｐゴシック" panose="020B0600070205080204" pitchFamily="34" charset="-128"/>
              </a:defRPr>
            </a:lvl1pPr>
            <a:lvl2pPr marL="742950" indent="-285750" defTabSz="966788">
              <a:defRPr sz="20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0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0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0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9pPr>
          </a:lstStyle>
          <a:p>
            <a:fld id="{3D40A42E-DB96-4F50-9BBB-B1166A06FE1F}" type="slidenum">
              <a:rPr lang="en-US" altLang="en-US" sz="1300" b="0" smtClean="0"/>
              <a:pPr/>
              <a:t>15</a:t>
            </a:fld>
            <a:endParaRPr lang="en-US" altLang="en-US" sz="1300" b="0" smtClean="0"/>
          </a:p>
        </p:txBody>
      </p:sp>
    </p:spTree>
    <p:extLst>
      <p:ext uri="{BB962C8B-B14F-4D97-AF65-F5344CB8AC3E}">
        <p14:creationId xmlns:p14="http://schemas.microsoft.com/office/powerpoint/2010/main" val="4180986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noTextEdit="1"/>
          </p:cNvSpPr>
          <p:nvPr>
            <p:ph type="sldImg"/>
          </p:nvPr>
        </p:nvSpPr>
        <p:spPr>
          <a:ln/>
        </p:spPr>
      </p:sp>
      <p:sp>
        <p:nvSpPr>
          <p:cNvPr id="266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Here are false-color radar images of Greenland over the past 3 decades.  The images show the difference between the radar backscatter for the year and the 30-year average backscatter.  </a:t>
            </a:r>
            <a:r>
              <a:rPr lang="en-US" altLang="en-US" u="sng" smtClean="0">
                <a:latin typeface="Arial" panose="020B0604020202020204" pitchFamily="34" charset="0"/>
                <a:cs typeface="Arial" panose="020B0604020202020204" pitchFamily="34" charset="0"/>
              </a:rPr>
              <a:t>The dark colors</a:t>
            </a:r>
            <a:r>
              <a:rPr lang="en-US" altLang="en-US" smtClean="0">
                <a:latin typeface="Arial" panose="020B0604020202020204" pitchFamily="34" charset="0"/>
                <a:cs typeface="Arial" panose="020B0604020202020204" pitchFamily="34" charset="0"/>
              </a:rPr>
              <a:t> along the periphery in 1978 and 1996 are due to less melt in these early years than at present, [</a:t>
            </a:r>
            <a:r>
              <a:rPr lang="en-US" altLang="en-US" i="1" smtClean="0">
                <a:latin typeface="Arial" panose="020B0604020202020204" pitchFamily="34" charset="0"/>
                <a:cs typeface="Arial" panose="020B0604020202020204" pitchFamily="34" charset="0"/>
              </a:rPr>
              <a:t>click</a:t>
            </a:r>
            <a:r>
              <a:rPr lang="en-US" altLang="en-US" smtClean="0">
                <a:latin typeface="Arial" panose="020B0604020202020204" pitchFamily="34" charset="0"/>
                <a:cs typeface="Arial" panose="020B0604020202020204" pitchFamily="34" charset="0"/>
              </a:rPr>
              <a:t>] while the lighter colors in 2000 and 2008 suggest that more melting is occurring now.  </a:t>
            </a:r>
            <a:r>
              <a:rPr lang="en-US" altLang="en-US" u="sng" smtClean="0">
                <a:latin typeface="Arial" panose="020B0604020202020204" pitchFamily="34" charset="0"/>
                <a:cs typeface="Arial" panose="020B0604020202020204" pitchFamily="34" charset="0"/>
              </a:rPr>
              <a:t>This is consistent</a:t>
            </a:r>
            <a:r>
              <a:rPr lang="en-US" altLang="en-US" smtClean="0">
                <a:latin typeface="Arial" panose="020B0604020202020204" pitchFamily="34" charset="0"/>
                <a:cs typeface="Arial" panose="020B0604020202020204" pitchFamily="34" charset="0"/>
              </a:rPr>
              <a:t> with a warming pattern in Greenland and is a very strong evidence of climate change.  </a:t>
            </a:r>
            <a:r>
              <a:rPr lang="en-US" altLang="en-US" u="sng" smtClean="0">
                <a:latin typeface="Arial" panose="020B0604020202020204" pitchFamily="34" charset="0"/>
                <a:cs typeface="Arial" panose="020B0604020202020204" pitchFamily="34" charset="0"/>
              </a:rPr>
              <a:t>[</a:t>
            </a:r>
            <a:r>
              <a:rPr lang="en-US" altLang="en-US" i="1" u="sng" smtClean="0">
                <a:latin typeface="Arial" panose="020B0604020202020204" pitchFamily="34" charset="0"/>
                <a:cs typeface="Arial" panose="020B0604020202020204" pitchFamily="34" charset="0"/>
              </a:rPr>
              <a:t>click</a:t>
            </a:r>
            <a:r>
              <a:rPr lang="en-US" altLang="en-US" u="sng" smtClean="0">
                <a:latin typeface="Arial" panose="020B0604020202020204" pitchFamily="34" charset="0"/>
                <a:cs typeface="Arial" panose="020B0604020202020204" pitchFamily="34" charset="0"/>
              </a:rPr>
              <a:t>]</a:t>
            </a:r>
            <a:r>
              <a:rPr lang="en-US" altLang="en-US" smtClean="0">
                <a:latin typeface="Arial" panose="020B0604020202020204" pitchFamily="34" charset="0"/>
                <a:cs typeface="Arial" panose="020B0604020202020204" pitchFamily="34" charset="0"/>
              </a:rPr>
              <a:t>  </a:t>
            </a:r>
            <a:r>
              <a:rPr lang="en-US" altLang="en-US" u="sng" smtClean="0">
                <a:latin typeface="Arial" panose="020B0604020202020204" pitchFamily="34" charset="0"/>
                <a:cs typeface="Arial" panose="020B0604020202020204" pitchFamily="34" charset="0"/>
              </a:rPr>
              <a:t>As if</a:t>
            </a:r>
            <a:r>
              <a:rPr lang="en-US" altLang="en-US" smtClean="0">
                <a:latin typeface="Arial" panose="020B0604020202020204" pitchFamily="34" charset="0"/>
                <a:cs typeface="Arial" panose="020B0604020202020204" pitchFamily="34" charset="0"/>
              </a:rPr>
              <a:t> to prove climate is complex, at the top of Greenland, the color is darker in 2008 than it was in 1978.  </a:t>
            </a:r>
            <a:r>
              <a:rPr lang="en-US" altLang="en-US" u="sng" smtClean="0">
                <a:latin typeface="Arial" panose="020B0604020202020204" pitchFamily="34" charset="0"/>
                <a:cs typeface="Arial" panose="020B0604020202020204" pitchFamily="34" charset="0"/>
              </a:rPr>
              <a:t>This indicates</a:t>
            </a:r>
            <a:r>
              <a:rPr lang="en-US" altLang="en-US" smtClean="0">
                <a:latin typeface="Arial" panose="020B0604020202020204" pitchFamily="34" charset="0"/>
                <a:cs typeface="Arial" panose="020B0604020202020204" pitchFamily="34" charset="0"/>
              </a:rPr>
              <a:t> that snow accumulation is greater now than it was 30 years ago in this area. </a:t>
            </a:r>
            <a:r>
              <a:rPr lang="en-US" altLang="en-US" u="sng" smtClean="0">
                <a:latin typeface="Arial" panose="020B0604020202020204" pitchFamily="34" charset="0"/>
                <a:cs typeface="Arial" panose="020B0604020202020204" pitchFamily="34" charset="0"/>
              </a:rPr>
              <a:t>This observation</a:t>
            </a:r>
            <a:r>
              <a:rPr lang="en-US" altLang="en-US" smtClean="0">
                <a:latin typeface="Arial" panose="020B0604020202020204" pitchFamily="34" charset="0"/>
                <a:cs typeface="Arial" panose="020B0604020202020204" pitchFamily="34" charset="0"/>
              </a:rPr>
              <a:t> is also consistent with global warming, since warmer weather causes more evaporation, which results in more precipitation and snow, at least in some locations.  </a:t>
            </a:r>
            <a:r>
              <a:rPr lang="en-US" altLang="en-US" u="sng" smtClean="0">
                <a:latin typeface="Arial" panose="020B0604020202020204" pitchFamily="34" charset="0"/>
                <a:cs typeface="Arial" panose="020B0604020202020204" pitchFamily="34" charset="0"/>
              </a:rPr>
              <a:t>So, we have</a:t>
            </a:r>
            <a:r>
              <a:rPr lang="en-US" altLang="en-US" smtClean="0">
                <a:latin typeface="Arial" panose="020B0604020202020204" pitchFamily="34" charset="0"/>
                <a:cs typeface="Arial" panose="020B0604020202020204" pitchFamily="34" charset="0"/>
              </a:rPr>
              <a:t> more melting </a:t>
            </a:r>
            <a:r>
              <a:rPr lang="en-US" altLang="en-US" i="1" smtClean="0">
                <a:latin typeface="Arial" panose="020B0604020202020204" pitchFamily="34" charset="0"/>
                <a:cs typeface="Arial" panose="020B0604020202020204" pitchFamily="34" charset="0"/>
              </a:rPr>
              <a:t>and</a:t>
            </a:r>
            <a:r>
              <a:rPr lang="en-US" altLang="en-US" smtClean="0">
                <a:latin typeface="Arial" panose="020B0604020202020204" pitchFamily="34" charset="0"/>
                <a:cs typeface="Arial" panose="020B0604020202020204" pitchFamily="34" charset="0"/>
              </a:rPr>
              <a:t> more snow.   [</a:t>
            </a:r>
            <a:r>
              <a:rPr lang="en-US" altLang="en-US" i="1" smtClean="0">
                <a:latin typeface="Arial" panose="020B0604020202020204" pitchFamily="34" charset="0"/>
                <a:cs typeface="Arial" panose="020B0604020202020204" pitchFamily="34" charset="0"/>
              </a:rPr>
              <a:t>pause</a:t>
            </a:r>
            <a:r>
              <a:rPr lang="en-US" altLang="en-US" smtClean="0">
                <a:latin typeface="Arial" panose="020B0604020202020204" pitchFamily="34" charset="0"/>
                <a:cs typeface="Arial" panose="020B0604020202020204" pitchFamily="34" charset="0"/>
              </a:rPr>
              <a:t>]  </a:t>
            </a:r>
            <a:r>
              <a:rPr lang="en-US" altLang="en-US" u="sng" smtClean="0">
                <a:latin typeface="Arial" panose="020B0604020202020204" pitchFamily="34" charset="0"/>
                <a:cs typeface="Arial" panose="020B0604020202020204" pitchFamily="34" charset="0"/>
              </a:rPr>
              <a:t>Which is winning</a:t>
            </a:r>
            <a:r>
              <a:rPr lang="en-US" altLang="en-US" smtClean="0">
                <a:latin typeface="Arial" panose="020B0604020202020204" pitchFamily="34" charset="0"/>
                <a:cs typeface="Arial" panose="020B0604020202020204" pitchFamily="34" charset="0"/>
              </a:rPr>
              <a:t>: more melt or more accumulation? [</a:t>
            </a:r>
            <a:r>
              <a:rPr lang="en-US" altLang="en-US" i="1" smtClean="0">
                <a:latin typeface="Arial" panose="020B0604020202020204" pitchFamily="34" charset="0"/>
                <a:cs typeface="Arial" panose="020B0604020202020204" pitchFamily="34" charset="0"/>
              </a:rPr>
              <a:t>pause</a:t>
            </a:r>
            <a:r>
              <a:rPr lang="en-US" altLang="en-US" smtClean="0">
                <a:latin typeface="Arial" panose="020B0604020202020204" pitchFamily="34" charset="0"/>
                <a:cs typeface="Arial" panose="020B0604020202020204" pitchFamily="34" charset="0"/>
              </a:rPr>
              <a:t>] Careful analysis of the data shows that increased melting is winning.  </a:t>
            </a:r>
            <a:r>
              <a:rPr lang="en-US" altLang="en-US" u="sng" smtClean="0">
                <a:latin typeface="Arial" panose="020B0604020202020204" pitchFamily="34" charset="0"/>
                <a:cs typeface="Arial" panose="020B0604020202020204" pitchFamily="34" charset="0"/>
              </a:rPr>
              <a:t>Greenland is warming</a:t>
            </a:r>
            <a:r>
              <a:rPr lang="en-US" altLang="en-US" smtClean="0">
                <a:latin typeface="Arial" panose="020B0604020202020204" pitchFamily="34" charset="0"/>
                <a:cs typeface="Arial" panose="020B0604020202020204" pitchFamily="34" charset="0"/>
              </a:rPr>
              <a:t> and as it warms, it is melting, releasing the water that it has stored as ice into the ocean and raising sea level.  </a:t>
            </a:r>
            <a:r>
              <a:rPr lang="en-US" altLang="en-US" u="sng" smtClean="0">
                <a:latin typeface="Arial" panose="020B0604020202020204" pitchFamily="34" charset="0"/>
                <a:cs typeface="Arial" panose="020B0604020202020204" pitchFamily="34" charset="0"/>
              </a:rPr>
              <a:t>The rise in sea level</a:t>
            </a:r>
            <a:r>
              <a:rPr lang="en-US" altLang="en-US" smtClean="0">
                <a:latin typeface="Arial" panose="020B0604020202020204" pitchFamily="34" charset="0"/>
                <a:cs typeface="Arial" panose="020B0604020202020204" pitchFamily="34" charset="0"/>
              </a:rPr>
              <a:t> is small so far, but could accelerate as the flow of glacial ice is lubricated by the melting water.  (</a:t>
            </a:r>
            <a:r>
              <a:rPr lang="en-US" altLang="en-US" i="1" smtClean="0">
                <a:latin typeface="Arial" panose="020B0604020202020204" pitchFamily="34" charset="0"/>
                <a:cs typeface="Arial" panose="020B0604020202020204" pitchFamily="34" charset="0"/>
              </a:rPr>
              <a:t>slow down</a:t>
            </a:r>
            <a:r>
              <a:rPr lang="en-US" altLang="en-US" smtClean="0">
                <a:latin typeface="Arial" panose="020B0604020202020204" pitchFamily="34" charset="0"/>
                <a:cs typeface="Arial" panose="020B0604020202020204" pitchFamily="34" charset="0"/>
              </a:rPr>
              <a:t>)</a:t>
            </a:r>
          </a:p>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1635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000" b="1">
                <a:solidFill>
                  <a:schemeClr val="tx1"/>
                </a:solidFill>
                <a:latin typeface="Arial" panose="020B0604020202020204" pitchFamily="34" charset="0"/>
                <a:ea typeface="ＭＳ Ｐゴシック" panose="020B0600070205080204" pitchFamily="34" charset="-128"/>
              </a:defRPr>
            </a:lvl1pPr>
            <a:lvl2pPr marL="742950" indent="-285750" defTabSz="966788">
              <a:defRPr sz="20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0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0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0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9pPr>
          </a:lstStyle>
          <a:p>
            <a:fld id="{BE8D9720-AF1E-4FA8-AFE9-4FCB1C671CA5}" type="slidenum">
              <a:rPr lang="en-US" altLang="en-US" sz="1300" b="0" smtClean="0"/>
              <a:pPr/>
              <a:t>18</a:t>
            </a:fld>
            <a:endParaRPr lang="en-US" altLang="en-US" sz="1300" b="0"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Changes in accumulation and freeze/melt  can be tied into the Arctic science activities.  Improved tracking from high resolution Ka-band will presumably reduce errors, making the freeze/thaw more accurate.</a:t>
            </a:r>
          </a:p>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7361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noTextEdit="1"/>
          </p:cNvSpPr>
          <p:nvPr>
            <p:ph type="sldImg"/>
          </p:nvPr>
        </p:nvSpPr>
        <p:spPr>
          <a:ln/>
        </p:spPr>
      </p:sp>
      <p:sp>
        <p:nvSpPr>
          <p:cNvPr id="368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Here is an example of how scatterometer data can be useful for studying change in tropical vegetation.  This radar image shows part of South America. The light area is tropical rainforest (jungle), while the gray area is savannah and woodlands.   The Amazon River system is visible as a branching set of black lines.  </a:t>
            </a:r>
            <a:r>
              <a:rPr lang="en-US" altLang="en-US" u="sng" smtClean="0">
                <a:latin typeface="Arial" panose="020B0604020202020204" pitchFamily="34" charset="0"/>
                <a:cs typeface="Arial" panose="020B0604020202020204" pitchFamily="34" charset="0"/>
              </a:rPr>
              <a:t>Comparing radar</a:t>
            </a:r>
            <a:r>
              <a:rPr lang="en-US" altLang="en-US" smtClean="0">
                <a:latin typeface="Arial" panose="020B0604020202020204" pitchFamily="34" charset="0"/>
                <a:cs typeface="Arial" panose="020B0604020202020204" pitchFamily="34" charset="0"/>
              </a:rPr>
              <a:t> data taken in 1978 and 1996, it is clear that extensive change has occurred.  </a:t>
            </a:r>
            <a:r>
              <a:rPr lang="en-US" altLang="en-US" u="sng" smtClean="0">
                <a:latin typeface="Arial" panose="020B0604020202020204" pitchFamily="34" charset="0"/>
                <a:cs typeface="Arial" panose="020B0604020202020204" pitchFamily="34" charset="0"/>
              </a:rPr>
              <a:t>In this image</a:t>
            </a:r>
            <a:r>
              <a:rPr lang="en-US" altLang="en-US" smtClean="0">
                <a:latin typeface="Arial" panose="020B0604020202020204" pitchFamily="34" charset="0"/>
                <a:cs typeface="Arial" panose="020B0604020202020204" pitchFamily="34" charset="0"/>
              </a:rPr>
              <a:t>, </a:t>
            </a:r>
            <a:r>
              <a:rPr lang="en-US" altLang="en-US" i="1" smtClean="0">
                <a:latin typeface="Arial" panose="020B0604020202020204" pitchFamily="34" charset="0"/>
                <a:cs typeface="Arial" panose="020B0604020202020204" pitchFamily="34" charset="0"/>
              </a:rPr>
              <a:t>yellow</a:t>
            </a:r>
            <a:r>
              <a:rPr lang="en-US" altLang="en-US" smtClean="0">
                <a:latin typeface="Arial" panose="020B0604020202020204" pitchFamily="34" charset="0"/>
                <a:cs typeface="Arial" panose="020B0604020202020204" pitchFamily="34" charset="0"/>
              </a:rPr>
              <a:t> marks mild changes, while </a:t>
            </a:r>
            <a:r>
              <a:rPr lang="en-US" altLang="en-US" i="1" smtClean="0">
                <a:latin typeface="Arial" panose="020B0604020202020204" pitchFamily="34" charset="0"/>
                <a:cs typeface="Arial" panose="020B0604020202020204" pitchFamily="34" charset="0"/>
              </a:rPr>
              <a:t>pink</a:t>
            </a:r>
            <a:r>
              <a:rPr lang="en-US" altLang="en-US" smtClean="0">
                <a:latin typeface="Arial" panose="020B0604020202020204" pitchFamily="34" charset="0"/>
                <a:cs typeface="Arial" panose="020B0604020202020204" pitchFamily="34" charset="0"/>
              </a:rPr>
              <a:t> indicates areas of significant change. </a:t>
            </a:r>
            <a:r>
              <a:rPr lang="en-US" altLang="en-US" u="sng" smtClean="0">
                <a:latin typeface="Arial" panose="020B0604020202020204" pitchFamily="34" charset="0"/>
                <a:cs typeface="Arial" panose="020B0604020202020204" pitchFamily="34" charset="0"/>
              </a:rPr>
              <a:t>The colored regions</a:t>
            </a:r>
            <a:r>
              <a:rPr lang="en-US" altLang="en-US" smtClean="0">
                <a:latin typeface="Arial" panose="020B0604020202020204" pitchFamily="34" charset="0"/>
                <a:cs typeface="Arial" panose="020B0604020202020204" pitchFamily="34" charset="0"/>
              </a:rPr>
              <a:t> are associated with reservoir construction, road building, and human settlement.  [</a:t>
            </a:r>
            <a:r>
              <a:rPr lang="en-US" altLang="en-US" i="1" smtClean="0">
                <a:latin typeface="Arial" panose="020B0604020202020204" pitchFamily="34" charset="0"/>
                <a:cs typeface="Arial" panose="020B0604020202020204" pitchFamily="34" charset="0"/>
              </a:rPr>
              <a:t>pause</a:t>
            </a:r>
            <a:r>
              <a:rPr lang="en-US" altLang="en-US" smtClean="0">
                <a:latin typeface="Arial" panose="020B0604020202020204" pitchFamily="34" charset="0"/>
                <a:cs typeface="Arial" panose="020B0604020202020204" pitchFamily="34" charset="0"/>
              </a:rPr>
              <a:t>] Significant fractions of inland and coastal rainforests have disappeared in the two decade period shown – and this trend has accelerated.  </a:t>
            </a:r>
            <a:r>
              <a:rPr lang="en-US" altLang="en-US" u="sng" smtClean="0">
                <a:latin typeface="Arial" panose="020B0604020202020204" pitchFamily="34" charset="0"/>
                <a:cs typeface="Arial" panose="020B0604020202020204" pitchFamily="34" charset="0"/>
              </a:rPr>
              <a:t>This is only one example</a:t>
            </a:r>
            <a:r>
              <a:rPr lang="en-US" altLang="en-US" smtClean="0">
                <a:latin typeface="Arial" panose="020B0604020202020204" pitchFamily="34" charset="0"/>
                <a:cs typeface="Arial" panose="020B0604020202020204" pitchFamily="34" charset="0"/>
              </a:rPr>
              <a:t> of how humans are rapidly changing land use on large scales.    </a:t>
            </a:r>
            <a:r>
              <a:rPr lang="en-US" altLang="en-US" i="1" smtClean="0">
                <a:latin typeface="Arial" panose="020B0604020202020204" pitchFamily="34" charset="0"/>
                <a:cs typeface="Arial" panose="020B0604020202020204" pitchFamily="34" charset="0"/>
              </a:rPr>
              <a:t>(slow down)</a:t>
            </a:r>
          </a:p>
        </p:txBody>
      </p:sp>
    </p:spTree>
    <p:extLst>
      <p:ext uri="{BB962C8B-B14F-4D97-AF65-F5344CB8AC3E}">
        <p14:creationId xmlns:p14="http://schemas.microsoft.com/office/powerpoint/2010/main" val="2454481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Wind direction over snow-covered areas can be determined from scatterometer azimuth sigma-0 variation.  Ka-band can be expected to improve sensitivity and detect changes in snow  deposition related to near-coastl winds.</a:t>
            </a:r>
          </a:p>
        </p:txBody>
      </p:sp>
      <p:sp>
        <p:nvSpPr>
          <p:cNvPr id="389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000" b="1">
                <a:solidFill>
                  <a:schemeClr val="tx1"/>
                </a:solidFill>
                <a:latin typeface="Arial" panose="020B0604020202020204" pitchFamily="34" charset="0"/>
                <a:ea typeface="ＭＳ Ｐゴシック" panose="020B0600070205080204" pitchFamily="34" charset="-128"/>
              </a:defRPr>
            </a:lvl1pPr>
            <a:lvl2pPr marL="742950" indent="-285750" defTabSz="966788">
              <a:defRPr sz="20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0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0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0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9pPr>
          </a:lstStyle>
          <a:p>
            <a:fld id="{F38C1D9D-0E4E-4AB7-B178-CBFAD441038B}" type="slidenum">
              <a:rPr lang="en-US" altLang="en-US" sz="1300" b="0" smtClean="0"/>
              <a:pPr/>
              <a:t>23</a:t>
            </a:fld>
            <a:endParaRPr lang="en-US" altLang="en-US" sz="1300" b="0" smtClean="0"/>
          </a:p>
        </p:txBody>
      </p:sp>
    </p:spTree>
    <p:extLst>
      <p:ext uri="{BB962C8B-B14F-4D97-AF65-F5344CB8AC3E}">
        <p14:creationId xmlns:p14="http://schemas.microsoft.com/office/powerpoint/2010/main" val="2080861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noTextEdit="1"/>
          </p:cNvSpPr>
          <p:nvPr>
            <p:ph type="sldImg"/>
          </p:nvPr>
        </p:nvSpPr>
        <p:spPr>
          <a:xfrm>
            <a:off x="1181100" y="695325"/>
            <a:ext cx="4635500" cy="3476625"/>
          </a:xfrm>
          <a:ln/>
        </p:spPr>
      </p:sp>
      <p:sp>
        <p:nvSpPr>
          <p:cNvPr id="47107" name="Rectangle 3"/>
          <p:cNvSpPr>
            <a:spLocks noGrp="1" noChangeArrowheads="1"/>
          </p:cNvSpPr>
          <p:nvPr>
            <p:ph type="body" idx="1"/>
          </p:nvPr>
        </p:nvSpPr>
        <p:spPr>
          <a:xfrm>
            <a:off x="700088" y="4403725"/>
            <a:ext cx="5597525" cy="4171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547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smtClean="0"/>
          </a:p>
          <a:p>
            <a:pPr>
              <a:defRPr/>
            </a:pPr>
            <a:r>
              <a:rPr lang="en-US" dirty="0" smtClean="0"/>
              <a:t>DGL Aug 2014</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7C633E55-93B4-404D-8223-A87E82E285DF}" type="slidenum">
              <a:rPr lang="en-US"/>
              <a:pPr>
                <a:defRPr/>
              </a:pPr>
              <a:t>‹#›</a:t>
            </a:fld>
            <a:endParaRPr lang="en-US"/>
          </a:p>
        </p:txBody>
      </p:sp>
      <p:sp>
        <p:nvSpPr>
          <p:cNvPr id="7" name="Rectangle 6"/>
          <p:cNvSpPr/>
          <p:nvPr userDrawn="1"/>
        </p:nvSpPr>
        <p:spPr>
          <a:xfrm>
            <a:off x="4337801" y="3228945"/>
            <a:ext cx="468398" cy="400110"/>
          </a:xfrm>
          <a:prstGeom prst="rect">
            <a:avLst/>
          </a:prstGeom>
        </p:spPr>
        <p:txBody>
          <a:bodyPr wrap="none">
            <a:spAutoFit/>
          </a:bodyPr>
          <a:lstStyle/>
          <a:p>
            <a:r>
              <a:rPr lang="en-US" altLang="en-US" sz="2000" dirty="0" smtClean="0"/>
              <a:t> – </a:t>
            </a:r>
            <a:endParaRPr lang="en-US" dirty="0"/>
          </a:p>
        </p:txBody>
      </p:sp>
    </p:spTree>
    <p:extLst>
      <p:ext uri="{BB962C8B-B14F-4D97-AF65-F5344CB8AC3E}">
        <p14:creationId xmlns:p14="http://schemas.microsoft.com/office/powerpoint/2010/main" val="282166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7057699D-8725-441D-9BE2-CAE70921D007}" type="slidenum">
              <a:rPr lang="en-US"/>
              <a:pPr>
                <a:defRPr/>
              </a:pPr>
              <a:t>‹#›</a:t>
            </a:fld>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smtClean="0"/>
          </a:p>
          <a:p>
            <a:pPr>
              <a:defRPr/>
            </a:pPr>
            <a:r>
              <a:rPr lang="en-US" dirty="0" smtClean="0"/>
              <a:t>DGL Aug 2014</a:t>
            </a:r>
            <a:endParaRPr lang="en-US" dirty="0"/>
          </a:p>
        </p:txBody>
      </p:sp>
    </p:spTree>
    <p:extLst>
      <p:ext uri="{BB962C8B-B14F-4D97-AF65-F5344CB8AC3E}">
        <p14:creationId xmlns:p14="http://schemas.microsoft.com/office/powerpoint/2010/main" val="15420063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smtClean="0"/>
          </a:p>
          <a:p>
            <a:pPr>
              <a:defRPr/>
            </a:pPr>
            <a:r>
              <a:rPr lang="en-US" dirty="0" smtClean="0"/>
              <a:t>DGL Aug 2014</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8A94E7DA-1EEF-423C-ADA4-4EAD8EA56F0C}" type="slidenum">
              <a:rPr lang="en-US"/>
              <a:pPr>
                <a:defRPr/>
              </a:pPr>
              <a:t>‹#›</a:t>
            </a:fld>
            <a:endParaRPr lang="en-US"/>
          </a:p>
        </p:txBody>
      </p:sp>
    </p:spTree>
    <p:extLst>
      <p:ext uri="{BB962C8B-B14F-4D97-AF65-F5344CB8AC3E}">
        <p14:creationId xmlns:p14="http://schemas.microsoft.com/office/powerpoint/2010/main" val="125046869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smtClean="0"/>
          </a:p>
          <a:p>
            <a:pPr>
              <a:defRPr/>
            </a:pPr>
            <a:r>
              <a:rPr lang="en-US" dirty="0" smtClean="0"/>
              <a:t>DGL Aug 2014</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a:p>
            <a:pPr>
              <a:defRPr/>
            </a:pPr>
            <a:fld id="{4D33374A-046E-44D7-9BD6-C695409ACD28}" type="slidenum">
              <a:rPr lang="en-US"/>
              <a:pPr>
                <a:defRPr/>
              </a:pPr>
              <a:t>‹#›</a:t>
            </a:fld>
            <a:endParaRPr lang="en-US"/>
          </a:p>
        </p:txBody>
      </p:sp>
    </p:spTree>
    <p:extLst>
      <p:ext uri="{BB962C8B-B14F-4D97-AF65-F5344CB8AC3E}">
        <p14:creationId xmlns:p14="http://schemas.microsoft.com/office/powerpoint/2010/main" val="50221492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286000" y="2438400"/>
            <a:ext cx="449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smtClean="0"/>
          </a:p>
        </p:txBody>
      </p:sp>
      <p:sp>
        <p:nvSpPr>
          <p:cNvPr id="3" name="Rectangle 4"/>
          <p:cNvSpPr>
            <a:spLocks noGrp="1" noChangeArrowheads="1"/>
          </p:cNvSpPr>
          <p:nvPr>
            <p:ph type="dt" sz="half" idx="2"/>
          </p:nvPr>
        </p:nvSpPr>
        <p:spPr bwMode="auto">
          <a:xfrm>
            <a:off x="76200" y="6245225"/>
            <a:ext cx="2133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b="0">
                <a:latin typeface="+mn-lt"/>
                <a:ea typeface="ＭＳ Ｐゴシック" charset="0"/>
                <a:cs typeface="Arial" charset="0"/>
              </a:defRPr>
            </a:lvl1pPr>
          </a:lstStyle>
          <a:p>
            <a:pPr>
              <a:defRPr/>
            </a:pPr>
            <a:endParaRPr lang="en-US" dirty="0" smtClean="0"/>
          </a:p>
          <a:p>
            <a:pPr>
              <a:defRPr/>
            </a:pPr>
            <a:r>
              <a:rPr lang="en-US" dirty="0" smtClean="0"/>
              <a:t>DGL Aug 2014</a:t>
            </a:r>
            <a:endParaRPr lang="en-US" dirty="0"/>
          </a:p>
        </p:txBody>
      </p:sp>
      <p:sp>
        <p:nvSpPr>
          <p:cNvPr id="4" name="Rectangle 6"/>
          <p:cNvSpPr>
            <a:spLocks noGrp="1" noChangeArrowheads="1"/>
          </p:cNvSpPr>
          <p:nvPr>
            <p:ph type="sldNum" sz="quarter" idx="4"/>
          </p:nvPr>
        </p:nvSpPr>
        <p:spPr bwMode="auto">
          <a:xfrm>
            <a:off x="6858000" y="6245038"/>
            <a:ext cx="2133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ea typeface="MS PGothic" panose="020B0600070205080204" pitchFamily="34" charset="-128"/>
              </a:defRPr>
            </a:lvl1pPr>
          </a:lstStyle>
          <a:p>
            <a:pPr>
              <a:defRPr/>
            </a:pPr>
            <a:endParaRPr lang="en-US"/>
          </a:p>
          <a:p>
            <a:pPr>
              <a:defRPr/>
            </a:pPr>
            <a:fld id="{346E0EFA-C937-46A8-A711-178EBF5EA77B}" type="slidenum">
              <a:rPr lang="en-US"/>
              <a:pPr>
                <a:defRPr/>
              </a:pPr>
              <a:t>‹#›</a:t>
            </a:fld>
            <a:endParaRPr lang="en-US"/>
          </a:p>
        </p:txBody>
      </p:sp>
      <p:pic>
        <p:nvPicPr>
          <p:cNvPr id="5" name="Picture 7" descr="MERSlogo163Cnb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 y="76200"/>
            <a:ext cx="660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402349"/>
      </p:ext>
    </p:extLst>
  </p:cSld>
  <p:clrMapOvr>
    <a:masterClrMapping/>
  </p:clrMapOvr>
  <p:transition spd="slow"/>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fld id="{6226BDF2-3546-44CD-93C2-03340F07D9C7}" type="datetimeFigureOut">
              <a:rPr lang="en-US" altLang="en-US"/>
              <a:pPr>
                <a:defRPr/>
              </a:pPr>
              <a:t>8/28/2014</a:t>
            </a:fld>
            <a:endParaRPr lang="en-US" altLang="en-US"/>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D9B70217-09D3-456F-9939-4C8AE82D69B1}" type="slidenum">
              <a:rPr lang="en-US" altLang="en-US"/>
              <a:pPr>
                <a:defRPr/>
              </a:pPr>
              <a:t>‹#›</a:t>
            </a:fld>
            <a:endParaRPr lang="en-US" altLang="en-US"/>
          </a:p>
        </p:txBody>
      </p:sp>
    </p:spTree>
    <p:extLst>
      <p:ext uri="{BB962C8B-B14F-4D97-AF65-F5344CB8AC3E}">
        <p14:creationId xmlns:p14="http://schemas.microsoft.com/office/powerpoint/2010/main" val="38360071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4"/>
          <p:cNvSpPr>
            <a:spLocks noGrp="1" noChangeArrowheads="1"/>
          </p:cNvSpPr>
          <p:nvPr>
            <p:ph type="dt" sz="half" idx="2"/>
          </p:nvPr>
        </p:nvSpPr>
        <p:spPr bwMode="auto">
          <a:xfrm>
            <a:off x="76200" y="6245225"/>
            <a:ext cx="2133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b="0">
                <a:latin typeface="+mn-lt"/>
                <a:ea typeface="ＭＳ Ｐゴシック" charset="0"/>
                <a:cs typeface="Arial" charset="0"/>
              </a:defRPr>
            </a:lvl1pPr>
          </a:lstStyle>
          <a:p>
            <a:pPr>
              <a:defRPr/>
            </a:pPr>
            <a:endParaRPr lang="en-US" dirty="0" smtClean="0"/>
          </a:p>
          <a:p>
            <a:pPr>
              <a:defRPr/>
            </a:pPr>
            <a:r>
              <a:rPr lang="en-US" dirty="0" smtClean="0"/>
              <a:t>DGL Aug 2014</a:t>
            </a:r>
            <a:endParaRPr lang="en-US" dirty="0"/>
          </a:p>
        </p:txBody>
      </p:sp>
      <p:sp>
        <p:nvSpPr>
          <p:cNvPr id="5" name="Rectangle 6"/>
          <p:cNvSpPr>
            <a:spLocks noGrp="1" noChangeArrowheads="1"/>
          </p:cNvSpPr>
          <p:nvPr>
            <p:ph type="sldNum" sz="quarter" idx="4"/>
          </p:nvPr>
        </p:nvSpPr>
        <p:spPr bwMode="auto">
          <a:xfrm>
            <a:off x="6858000" y="6245038"/>
            <a:ext cx="2133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ea typeface="MS PGothic" panose="020B0600070205080204" pitchFamily="34" charset="-128"/>
              </a:defRPr>
            </a:lvl1pPr>
          </a:lstStyle>
          <a:p>
            <a:pPr>
              <a:defRPr/>
            </a:pPr>
            <a:endParaRPr lang="en-US"/>
          </a:p>
          <a:p>
            <a:pPr>
              <a:defRPr/>
            </a:pPr>
            <a:fld id="{346E0EFA-C937-46A8-A711-178EBF5EA77B}" type="slidenum">
              <a:rPr lang="en-US"/>
              <a:pPr>
                <a:defRPr/>
              </a:pPr>
              <a:t>‹#›</a:t>
            </a:fld>
            <a:endParaRPr lang="en-US"/>
          </a:p>
        </p:txBody>
      </p:sp>
    </p:spTree>
    <p:extLst>
      <p:ext uri="{BB962C8B-B14F-4D97-AF65-F5344CB8AC3E}">
        <p14:creationId xmlns:p14="http://schemas.microsoft.com/office/powerpoint/2010/main" val="39517522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bwMode="auto">
          <a:xfrm>
            <a:off x="76200" y="6245225"/>
            <a:ext cx="2133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b="0">
                <a:latin typeface="+mn-lt"/>
                <a:ea typeface="ＭＳ Ｐゴシック" charset="0"/>
                <a:cs typeface="Arial" charset="0"/>
              </a:defRPr>
            </a:lvl1pPr>
          </a:lstStyle>
          <a:p>
            <a:pPr>
              <a:defRPr/>
            </a:pPr>
            <a:endParaRPr lang="en-US" dirty="0" smtClean="0"/>
          </a:p>
          <a:p>
            <a:pPr>
              <a:defRPr/>
            </a:pPr>
            <a:r>
              <a:rPr lang="en-US" dirty="0" smtClean="0"/>
              <a:t>DGL Aug 2014</a:t>
            </a:r>
            <a:endParaRPr lang="en-US" dirty="0"/>
          </a:p>
        </p:txBody>
      </p:sp>
      <p:sp>
        <p:nvSpPr>
          <p:cNvPr id="7" name="Rectangle 6"/>
          <p:cNvSpPr>
            <a:spLocks noGrp="1" noChangeArrowheads="1"/>
          </p:cNvSpPr>
          <p:nvPr>
            <p:ph type="sldNum" sz="quarter" idx="4"/>
          </p:nvPr>
        </p:nvSpPr>
        <p:spPr bwMode="auto">
          <a:xfrm>
            <a:off x="6858000" y="6245038"/>
            <a:ext cx="2133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ea typeface="MS PGothic" panose="020B0600070205080204" pitchFamily="34" charset="-128"/>
              </a:defRPr>
            </a:lvl1pPr>
          </a:lstStyle>
          <a:p>
            <a:pPr>
              <a:defRPr/>
            </a:pPr>
            <a:endParaRPr lang="en-US"/>
          </a:p>
          <a:p>
            <a:pPr>
              <a:defRPr/>
            </a:pPr>
            <a:fld id="{346E0EFA-C937-46A8-A711-178EBF5EA77B}" type="slidenum">
              <a:rPr lang="en-US"/>
              <a:pPr>
                <a:defRPr/>
              </a:pPr>
              <a:t>‹#›</a:t>
            </a:fld>
            <a:endParaRPr lang="en-US"/>
          </a:p>
        </p:txBody>
      </p:sp>
    </p:spTree>
    <p:extLst>
      <p:ext uri="{BB962C8B-B14F-4D97-AF65-F5344CB8AC3E}">
        <p14:creationId xmlns:p14="http://schemas.microsoft.com/office/powerpoint/2010/main" val="24698459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pic>
        <p:nvPicPr>
          <p:cNvPr id="1031" name="Picture 7" descr="MERSlogo163CnbT"/>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5400" y="76200"/>
            <a:ext cx="660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dt" sz="half" idx="2"/>
          </p:nvPr>
        </p:nvSpPr>
        <p:spPr bwMode="auto">
          <a:xfrm>
            <a:off x="76200" y="6245225"/>
            <a:ext cx="2133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b="0">
                <a:latin typeface="+mn-lt"/>
                <a:ea typeface="ＭＳ Ｐゴシック" charset="0"/>
                <a:cs typeface="Arial" charset="0"/>
              </a:defRPr>
            </a:lvl1pPr>
          </a:lstStyle>
          <a:p>
            <a:pPr>
              <a:defRPr/>
            </a:pPr>
            <a:endParaRPr lang="en-US" dirty="0" smtClean="0"/>
          </a:p>
          <a:p>
            <a:pPr>
              <a:defRPr/>
            </a:pPr>
            <a:r>
              <a:rPr lang="en-US" dirty="0" smtClean="0"/>
              <a:t>DGL Aug 2014</a:t>
            </a:r>
            <a:endParaRPr lang="en-US" dirty="0"/>
          </a:p>
        </p:txBody>
      </p:sp>
      <p:sp>
        <p:nvSpPr>
          <p:cNvPr id="1030" name="Rectangle 6"/>
          <p:cNvSpPr>
            <a:spLocks noGrp="1" noChangeArrowheads="1"/>
          </p:cNvSpPr>
          <p:nvPr>
            <p:ph type="sldNum" sz="quarter" idx="4"/>
          </p:nvPr>
        </p:nvSpPr>
        <p:spPr bwMode="auto">
          <a:xfrm>
            <a:off x="6858000" y="6245225"/>
            <a:ext cx="2133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ea typeface="MS PGothic" panose="020B0600070205080204" pitchFamily="34" charset="-128"/>
              </a:defRPr>
            </a:lvl1pPr>
          </a:lstStyle>
          <a:p>
            <a:pPr>
              <a:defRPr/>
            </a:pPr>
            <a:endParaRPr lang="en-US"/>
          </a:p>
          <a:p>
            <a:pPr>
              <a:defRPr/>
            </a:pPr>
            <a:fld id="{346E0EFA-C937-46A8-A711-178EBF5EA7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iming>
    <p:tnLst>
      <p:par>
        <p:cTn id="1" dur="indefinite" restart="never" nodeType="tmRoot"/>
      </p:par>
    </p:tnLst>
  </p:timing>
  <p:hf hdr="0" ftr="0"/>
  <p:txStyles>
    <p:title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file:///D:\Dinfo\Movies\QscatLarsen2002.avi" TargetMode="Externa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file:///D:\Movies\Arc_99200-00190_imsk.avi" TargetMode="External"/><Relationship Id="rId5" Type="http://schemas.openxmlformats.org/officeDocument/2006/relationships/image" Target="../media/image26.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ideo" Target="file:///D:\Dinfo\Movies\new_bergmovie.mpg"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oleObject" Target="../embeddings/oleObject3.bin"/><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xml"/><Relationship Id="rId1" Type="http://schemas.openxmlformats.org/officeDocument/2006/relationships/vmlDrawing" Target="../drawings/vmlDrawing3.vml"/><Relationship Id="rId5" Type="http://schemas.openxmlformats.org/officeDocument/2006/relationships/image" Target="../media/image40.jpeg"/><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slide" Target="slide24.xml"/><Relationship Id="rId2" Type="http://schemas.openxmlformats.org/officeDocument/2006/relationships/slideLayout" Target="../slideLayouts/slideLayout6.xml"/><Relationship Id="rId1" Type="http://schemas.openxmlformats.org/officeDocument/2006/relationships/video" Target="file:///D:\Movies\AfricaAnimation.avi" TargetMode="Externa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hyperlink" Target="http://www.esa.int/export/esaSA/SEMFJ5VZJND_earth_1.html" TargetMode="External"/><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9.png"/><Relationship Id="rId5" Type="http://schemas.openxmlformats.org/officeDocument/2006/relationships/oleObject" Target="../embeddings/oleObject5.bin"/><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61.wmf"/><Relationship Id="rId4" Type="http://schemas.openxmlformats.org/officeDocument/2006/relationships/image" Target="../media/image60.wmf"/></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w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ctrTitle" idx="4294967295"/>
          </p:nvPr>
        </p:nvSpPr>
        <p:spPr>
          <a:xfrm>
            <a:off x="685800" y="1066800"/>
            <a:ext cx="7772400" cy="1470025"/>
          </a:xfrm>
        </p:spPr>
        <p:txBody>
          <a:bodyPr/>
          <a:lstStyle/>
          <a:p>
            <a:pPr eaLnBrk="1" hangingPunct="1">
              <a:defRPr/>
            </a:pPr>
            <a:r>
              <a:rPr lang="en-US" sz="4000" dirty="0" smtClean="0">
                <a:ea typeface="+mj-ea"/>
              </a:rPr>
              <a:t>Land and Ice Applications</a:t>
            </a:r>
            <a:br>
              <a:rPr lang="en-US" sz="4000" dirty="0" smtClean="0">
                <a:ea typeface="+mj-ea"/>
              </a:rPr>
            </a:br>
            <a:r>
              <a:rPr lang="en-US" sz="4000" dirty="0" smtClean="0">
                <a:ea typeface="+mj-ea"/>
              </a:rPr>
              <a:t>of Scatterometer Data</a:t>
            </a:r>
          </a:p>
        </p:txBody>
      </p:sp>
      <p:sp>
        <p:nvSpPr>
          <p:cNvPr id="14339" name="Rectangle 3"/>
          <p:cNvSpPr>
            <a:spLocks noGrp="1" noChangeArrowheads="1"/>
          </p:cNvSpPr>
          <p:nvPr>
            <p:ph type="subTitle" idx="4294967295"/>
          </p:nvPr>
        </p:nvSpPr>
        <p:spPr>
          <a:xfrm>
            <a:off x="1371600" y="3200400"/>
            <a:ext cx="6400800" cy="1752600"/>
          </a:xfrm>
        </p:spPr>
        <p:txBody>
          <a:bodyPr/>
          <a:lstStyle/>
          <a:p>
            <a:pPr marL="0" indent="0" algn="ctr" eaLnBrk="1" hangingPunct="1">
              <a:lnSpc>
                <a:spcPct val="80000"/>
              </a:lnSpc>
              <a:buFontTx/>
              <a:buNone/>
              <a:defRPr/>
            </a:pPr>
            <a:r>
              <a:rPr lang="en-US" sz="2000" dirty="0" smtClean="0">
                <a:ea typeface="+mn-ea"/>
              </a:rPr>
              <a:t>David G. </a:t>
            </a:r>
            <a:r>
              <a:rPr lang="en-US" sz="2000" smtClean="0">
                <a:ea typeface="+mn-ea"/>
              </a:rPr>
              <a:t>Long</a:t>
            </a:r>
            <a:endParaRPr lang="en-US" sz="2000" dirty="0" smtClean="0">
              <a:ea typeface="+mn-ea"/>
            </a:endParaRPr>
          </a:p>
          <a:p>
            <a:pPr marL="0" indent="0" algn="ctr" eaLnBrk="1" hangingPunct="1">
              <a:lnSpc>
                <a:spcPct val="80000"/>
              </a:lnSpc>
              <a:buFontTx/>
              <a:buNone/>
              <a:defRPr/>
            </a:pPr>
            <a:endParaRPr lang="en-US" sz="2000" dirty="0" smtClean="0">
              <a:ea typeface="+mn-ea"/>
            </a:endParaRPr>
          </a:p>
          <a:p>
            <a:pPr marL="0" indent="0" algn="ctr" eaLnBrk="1" hangingPunct="1">
              <a:lnSpc>
                <a:spcPct val="80000"/>
              </a:lnSpc>
              <a:buFontTx/>
              <a:buNone/>
              <a:defRPr/>
            </a:pPr>
            <a:r>
              <a:rPr lang="en-US" sz="2000" dirty="0" smtClean="0">
                <a:ea typeface="+mn-ea"/>
              </a:rPr>
              <a:t>Brigham Young University</a:t>
            </a:r>
          </a:p>
          <a:p>
            <a:pPr marL="0" indent="0" algn="ctr" eaLnBrk="1" hangingPunct="1">
              <a:lnSpc>
                <a:spcPct val="80000"/>
              </a:lnSpc>
              <a:buFontTx/>
              <a:buNone/>
              <a:defRPr/>
            </a:pPr>
            <a:r>
              <a:rPr lang="en-US" sz="2000" dirty="0" smtClean="0">
                <a:ea typeface="+mn-ea"/>
              </a:rPr>
              <a:t>Aug 2014</a:t>
            </a:r>
          </a:p>
        </p:txBody>
      </p:sp>
      <p:sp>
        <p:nvSpPr>
          <p:cNvPr id="8196" name="Rectangle 22"/>
          <p:cNvSpPr>
            <a:spLocks noChangeArrowheads="1"/>
          </p:cNvSpPr>
          <p:nvPr/>
        </p:nvSpPr>
        <p:spPr bwMode="auto">
          <a:xfrm>
            <a:off x="0" y="6381750"/>
            <a:ext cx="9144000" cy="476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b="0">
              <a:solidFill>
                <a:srgbClr val="000000"/>
              </a:solidFill>
              <a:latin typeface="Arial" panose="020B0604020202020204" pitchFamily="34" charset="0"/>
            </a:endParaRPr>
          </a:p>
        </p:txBody>
      </p:sp>
      <p:sp>
        <p:nvSpPr>
          <p:cNvPr id="80919" name="Rectangle 23"/>
          <p:cNvSpPr>
            <a:spLocks noChangeArrowheads="1"/>
          </p:cNvSpPr>
          <p:nvPr/>
        </p:nvSpPr>
        <p:spPr bwMode="auto">
          <a:xfrm>
            <a:off x="0" y="6021388"/>
            <a:ext cx="9144000" cy="360362"/>
          </a:xfrm>
          <a:prstGeom prst="rect">
            <a:avLst/>
          </a:prstGeom>
          <a:gradFill rotWithShape="1">
            <a:gsLst>
              <a:gs pos="0">
                <a:schemeClr val="tx2">
                  <a:alpha val="50000"/>
                </a:schemeClr>
              </a:gs>
              <a:gs pos="100000">
                <a:schemeClr val="tx2">
                  <a:gamma/>
                  <a:shade val="0"/>
                  <a:invGamma/>
                </a:schemeClr>
              </a:gs>
            </a:gsLst>
            <a:lin ang="5400000" scaled="1"/>
          </a:gradFill>
          <a:ln w="9525">
            <a:noFill/>
            <a:miter lim="800000"/>
            <a:headEnd/>
            <a:tailEnd/>
          </a:ln>
          <a:effectLst/>
        </p:spPr>
        <p:txBody>
          <a:bodyPr wrap="none" anchor="ctr"/>
          <a:lstStyle/>
          <a:p>
            <a:pPr eaLnBrk="1" hangingPunct="1">
              <a:defRPr/>
            </a:pPr>
            <a:endParaRPr lang="en-US" sz="1800" b="0">
              <a:solidFill>
                <a:srgbClr val="000000"/>
              </a:solidFill>
              <a:latin typeface="Arial" charset="0"/>
              <a:ea typeface="ＭＳ Ｐゴシック" charset="-128"/>
              <a:cs typeface="ＭＳ Ｐゴシック" charset="-128"/>
            </a:endParaRPr>
          </a:p>
        </p:txBody>
      </p:sp>
      <p:pic>
        <p:nvPicPr>
          <p:cNvPr id="8199" name="Picture 25" descr="MERSlogo1404CnbT"/>
          <p:cNvPicPr>
            <a:picLocks noChangeAspect="1" noChangeArrowheads="1"/>
          </p:cNvPicPr>
          <p:nvPr/>
        </p:nvPicPr>
        <p:blipFill>
          <a:blip r:embed="rId2">
            <a:extLst>
              <a:ext uri="{28A0092B-C50C-407E-A947-70E740481C1C}">
                <a14:useLocalDpi xmlns:a14="http://schemas.microsoft.com/office/drawing/2010/main" val="0"/>
              </a:ext>
            </a:extLst>
          </a:blip>
          <a:srcRect b="71437"/>
          <a:stretch>
            <a:fillRect/>
          </a:stretch>
        </p:blipFill>
        <p:spPr bwMode="auto">
          <a:xfrm>
            <a:off x="6804025" y="6453188"/>
            <a:ext cx="221615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2" name="Rectangle 26"/>
          <p:cNvSpPr>
            <a:spLocks noChangeArrowheads="1"/>
          </p:cNvSpPr>
          <p:nvPr/>
        </p:nvSpPr>
        <p:spPr bwMode="auto">
          <a:xfrm>
            <a:off x="0" y="6381750"/>
            <a:ext cx="9144000" cy="476250"/>
          </a:xfrm>
          <a:prstGeom prst="rect">
            <a:avLst/>
          </a:prstGeom>
          <a:gradFill rotWithShape="1">
            <a:gsLst>
              <a:gs pos="0">
                <a:schemeClr val="tx1">
                  <a:alpha val="14999"/>
                </a:schemeClr>
              </a:gs>
              <a:gs pos="100000">
                <a:schemeClr val="tx1">
                  <a:gamma/>
                  <a:shade val="0"/>
                  <a:invGamma/>
                  <a:alpha val="64999"/>
                </a:schemeClr>
              </a:gs>
            </a:gsLst>
            <a:lin ang="5400000" scaled="1"/>
          </a:gradFill>
          <a:ln w="9525">
            <a:noFill/>
            <a:miter lim="800000"/>
            <a:headEnd/>
            <a:tailEnd/>
          </a:ln>
          <a:effectLst/>
        </p:spPr>
        <p:txBody>
          <a:bodyPr wrap="none" anchor="ctr"/>
          <a:lstStyle/>
          <a:p>
            <a:pPr eaLnBrk="1" hangingPunct="1">
              <a:defRPr/>
            </a:pPr>
            <a:endParaRPr lang="en-US" sz="1800" b="0">
              <a:solidFill>
                <a:srgbClr val="000000"/>
              </a:solidFill>
              <a:latin typeface="Arial" charset="0"/>
              <a:ea typeface="ＭＳ Ｐゴシック" charset="-128"/>
              <a:cs typeface="ＭＳ Ｐゴシック" charset="-128"/>
            </a:endParaRPr>
          </a:p>
        </p:txBody>
      </p:sp>
      <p:sp>
        <p:nvSpPr>
          <p:cNvPr id="80923" name="Arc 27"/>
          <p:cNvSpPr>
            <a:spLocks/>
          </p:cNvSpPr>
          <p:nvPr/>
        </p:nvSpPr>
        <p:spPr bwMode="auto">
          <a:xfrm rot="10800000">
            <a:off x="0" y="5734050"/>
            <a:ext cx="9144000" cy="935038"/>
          </a:xfrm>
          <a:custGeom>
            <a:avLst/>
            <a:gdLst>
              <a:gd name="G0" fmla="+- 21600 0 0"/>
              <a:gd name="G1" fmla="+- 21600 0 0"/>
              <a:gd name="G2" fmla="+- 21600 0 0"/>
              <a:gd name="T0" fmla="*/ 0 w 43200"/>
              <a:gd name="T1" fmla="*/ 21618 h 21618"/>
              <a:gd name="T2" fmla="*/ 43200 w 43200"/>
              <a:gd name="T3" fmla="*/ 21600 h 21618"/>
              <a:gd name="T4" fmla="*/ 21600 w 43200"/>
              <a:gd name="T5" fmla="*/ 21600 h 21618"/>
            </a:gdLst>
            <a:ahLst/>
            <a:cxnLst>
              <a:cxn ang="0">
                <a:pos x="T0" y="T1"/>
              </a:cxn>
              <a:cxn ang="0">
                <a:pos x="T2" y="T3"/>
              </a:cxn>
              <a:cxn ang="0">
                <a:pos x="T4" y="T5"/>
              </a:cxn>
            </a:cxnLst>
            <a:rect l="0" t="0" r="r" b="b"/>
            <a:pathLst>
              <a:path w="43200" h="21618" fill="none" extrusionOk="0">
                <a:moveTo>
                  <a:pt x="0" y="21617"/>
                </a:moveTo>
                <a:cubicBezTo>
                  <a:pt x="0" y="21611"/>
                  <a:pt x="0" y="21605"/>
                  <a:pt x="0" y="21600"/>
                </a:cubicBezTo>
                <a:cubicBezTo>
                  <a:pt x="0" y="9670"/>
                  <a:pt x="9670" y="0"/>
                  <a:pt x="21600" y="0"/>
                </a:cubicBezTo>
                <a:cubicBezTo>
                  <a:pt x="33529" y="-1"/>
                  <a:pt x="43199" y="9670"/>
                  <a:pt x="43200" y="21599"/>
                </a:cubicBezTo>
              </a:path>
              <a:path w="43200" h="21618" stroke="0" extrusionOk="0">
                <a:moveTo>
                  <a:pt x="0" y="21617"/>
                </a:moveTo>
                <a:cubicBezTo>
                  <a:pt x="0" y="21611"/>
                  <a:pt x="0" y="21605"/>
                  <a:pt x="0" y="21600"/>
                </a:cubicBezTo>
                <a:cubicBezTo>
                  <a:pt x="0" y="9670"/>
                  <a:pt x="9670" y="0"/>
                  <a:pt x="21600" y="0"/>
                </a:cubicBezTo>
                <a:cubicBezTo>
                  <a:pt x="33529" y="-1"/>
                  <a:pt x="43199" y="9670"/>
                  <a:pt x="43200" y="21599"/>
                </a:cubicBezTo>
                <a:lnTo>
                  <a:pt x="21600" y="21600"/>
                </a:lnTo>
                <a:close/>
              </a:path>
            </a:pathLst>
          </a:custGeom>
          <a:gradFill rotWithShape="1">
            <a:gsLst>
              <a:gs pos="0">
                <a:srgbClr val="C3D6E3">
                  <a:alpha val="61000"/>
                </a:srgbClr>
              </a:gs>
              <a:gs pos="100000">
                <a:srgbClr val="C3D6E3">
                  <a:gamma/>
                  <a:shade val="0"/>
                  <a:invGamma/>
                  <a:alpha val="0"/>
                </a:srgbClr>
              </a:gs>
            </a:gsLst>
            <a:path path="shape">
              <a:fillToRect l="50000" t="50000" r="50000" b="50000"/>
            </a:path>
          </a:gradFill>
          <a:ln w="9525">
            <a:noFill/>
            <a:round/>
            <a:headEnd/>
            <a:tailEnd/>
          </a:ln>
          <a:effectLst/>
        </p:spPr>
        <p:txBody>
          <a:bodyPr wrap="none" anchor="ctr"/>
          <a:lstStyle/>
          <a:p>
            <a:pPr eaLnBrk="1" hangingPunct="1">
              <a:defRPr/>
            </a:pPr>
            <a:endParaRPr lang="en-US" sz="1800" b="0">
              <a:solidFill>
                <a:srgbClr val="000000"/>
              </a:solidFill>
              <a:latin typeface="Arial" charset="0"/>
              <a:ea typeface="ＭＳ Ｐゴシック" charset="-128"/>
              <a:cs typeface="ＭＳ Ｐゴシック" charset="-128"/>
            </a:endParaRPr>
          </a:p>
        </p:txBody>
      </p:sp>
      <p:pic>
        <p:nvPicPr>
          <p:cNvPr id="8202" name="Picture 28" descr="BUY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8" y="4652963"/>
            <a:ext cx="1817687"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29" descr="MERSlogo1404Cnb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4006850"/>
            <a:ext cx="221615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1400" smtClean="0"/>
          </a:p>
          <a:p>
            <a:pPr>
              <a:spcBef>
                <a:spcPct val="0"/>
              </a:spcBef>
              <a:buFontTx/>
              <a:buNone/>
            </a:pPr>
            <a:fld id="{6E2A2D28-03DB-400D-81E0-9DB83E343124}" type="slidenum">
              <a:rPr lang="en-US" altLang="en-US" sz="1400" smtClean="0"/>
              <a:pPr>
                <a:spcBef>
                  <a:spcPct val="0"/>
                </a:spcBef>
                <a:buFontTx/>
                <a:buNone/>
              </a:pPr>
              <a:t>0</a:t>
            </a:fld>
            <a:endParaRPr lang="en-US" altLang="en-US" sz="140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81000" y="838200"/>
            <a:ext cx="6477000" cy="1143000"/>
          </a:xfrm>
        </p:spPr>
        <p:txBody>
          <a:bodyPr/>
          <a:lstStyle/>
          <a:p>
            <a:r>
              <a:rPr lang="en-US" altLang="en-US" sz="3600" smtClean="0"/>
              <a:t>QuikSCAT Observations of the Larsen Ice Shelf Collapse</a:t>
            </a:r>
          </a:p>
        </p:txBody>
      </p:sp>
      <p:pic>
        <p:nvPicPr>
          <p:cNvPr id="44035" name="Picture 4" descr="qush-a-Ant02-049-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514600"/>
            <a:ext cx="1724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descr="qush-a-Ant02-053-0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514600"/>
            <a:ext cx="1724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descr="qush-a-Ant02-070-0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2514600"/>
            <a:ext cx="1724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7" descr="qush-a-Ant02-074-07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648200"/>
            <a:ext cx="1724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8" descr="qush-a-Ant02-083-08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0575" y="4648200"/>
            <a:ext cx="1724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9" descr="qush-a-Ant02-089-08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3175" y="4648200"/>
            <a:ext cx="1724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10" descr="qush-a-Ant02-094-09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5775" y="4648200"/>
            <a:ext cx="1724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2" descr="qush-a-Ant02-176-17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4648200"/>
            <a:ext cx="1724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3" descr="qush-a-Ant01-330-3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2514600"/>
            <a:ext cx="1724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5" descr="qush-a-Ant01-347-34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7400" y="2514600"/>
            <a:ext cx="1724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Text Box 18"/>
          <p:cNvSpPr txBox="1">
            <a:spLocks noChangeArrowheads="1"/>
          </p:cNvSpPr>
          <p:nvPr/>
        </p:nvSpPr>
        <p:spPr bwMode="auto">
          <a:xfrm>
            <a:off x="6343650" y="2009775"/>
            <a:ext cx="6889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latin typeface="Arial" panose="020B0604020202020204" pitchFamily="34" charset="0"/>
              </a:rPr>
              <a:t>2002</a:t>
            </a:r>
          </a:p>
        </p:txBody>
      </p:sp>
      <p:sp>
        <p:nvSpPr>
          <p:cNvPr id="44046" name="Line 19"/>
          <p:cNvSpPr>
            <a:spLocks noChangeShapeType="1"/>
          </p:cNvSpPr>
          <p:nvPr/>
        </p:nvSpPr>
        <p:spPr bwMode="auto">
          <a:xfrm>
            <a:off x="774700" y="2209800"/>
            <a:ext cx="0" cy="228600"/>
          </a:xfrm>
          <a:prstGeom prst="line">
            <a:avLst/>
          </a:prstGeom>
          <a:noFill/>
          <a:ln w="12700">
            <a:solidFill>
              <a:srgbClr val="CB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lstStyle/>
          <a:p>
            <a:endParaRPr lang="en-US"/>
          </a:p>
        </p:txBody>
      </p:sp>
      <p:sp>
        <p:nvSpPr>
          <p:cNvPr id="44047" name="Line 20"/>
          <p:cNvSpPr>
            <a:spLocks noChangeShapeType="1"/>
          </p:cNvSpPr>
          <p:nvPr/>
        </p:nvSpPr>
        <p:spPr bwMode="auto">
          <a:xfrm>
            <a:off x="990600" y="2209800"/>
            <a:ext cx="0" cy="228600"/>
          </a:xfrm>
          <a:prstGeom prst="line">
            <a:avLst/>
          </a:prstGeom>
          <a:noFill/>
          <a:ln w="12700">
            <a:solidFill>
              <a:srgbClr val="CB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lstStyle/>
          <a:p>
            <a:endParaRPr lang="en-US"/>
          </a:p>
        </p:txBody>
      </p:sp>
      <p:sp>
        <p:nvSpPr>
          <p:cNvPr id="44048" name="Line 21"/>
          <p:cNvSpPr>
            <a:spLocks noChangeShapeType="1"/>
          </p:cNvSpPr>
          <p:nvPr/>
        </p:nvSpPr>
        <p:spPr bwMode="auto">
          <a:xfrm flipH="1">
            <a:off x="990600" y="2336800"/>
            <a:ext cx="381000" cy="0"/>
          </a:xfrm>
          <a:prstGeom prst="line">
            <a:avLst/>
          </a:prstGeom>
          <a:noFill/>
          <a:ln w="12700">
            <a:solidFill>
              <a:srgbClr val="CB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lstStyle/>
          <a:p>
            <a:endParaRPr lang="en-US"/>
          </a:p>
        </p:txBody>
      </p:sp>
      <p:sp>
        <p:nvSpPr>
          <p:cNvPr id="44049" name="Line 22"/>
          <p:cNvSpPr>
            <a:spLocks noChangeShapeType="1"/>
          </p:cNvSpPr>
          <p:nvPr/>
        </p:nvSpPr>
        <p:spPr bwMode="auto">
          <a:xfrm flipH="1">
            <a:off x="381000" y="2336800"/>
            <a:ext cx="381000" cy="0"/>
          </a:xfrm>
          <a:prstGeom prst="line">
            <a:avLst/>
          </a:prstGeom>
          <a:noFill/>
          <a:ln w="12700">
            <a:solidFill>
              <a:srgbClr val="CB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lstStyle/>
          <a:p>
            <a:endParaRPr lang="en-US"/>
          </a:p>
        </p:txBody>
      </p:sp>
      <p:sp>
        <p:nvSpPr>
          <p:cNvPr id="44050" name="Text Box 23"/>
          <p:cNvSpPr txBox="1">
            <a:spLocks noChangeArrowheads="1"/>
          </p:cNvSpPr>
          <p:nvPr/>
        </p:nvSpPr>
        <p:spPr bwMode="auto">
          <a:xfrm>
            <a:off x="381000" y="1978025"/>
            <a:ext cx="663575"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400">
                <a:solidFill>
                  <a:srgbClr val="CB0000"/>
                </a:solidFill>
                <a:latin typeface="Arial" panose="020B0604020202020204" pitchFamily="34" charset="0"/>
              </a:rPr>
              <a:t>50 km</a:t>
            </a:r>
          </a:p>
        </p:txBody>
      </p:sp>
      <p:pic>
        <p:nvPicPr>
          <p:cNvPr id="447512" name="QscatLarsen2002.avi">
            <a:hlinkClick r:id="" action="ppaction://media"/>
          </p:cNvPr>
          <p:cNvPicPr>
            <a:picLocks noRot="1" noChangeAspect="1" noChangeArrowheads="1"/>
          </p:cNvPicPr>
          <p:nvPr>
            <a:videoFile r:link="rId1"/>
          </p:nvPr>
        </p:nvPicPr>
        <p:blipFill>
          <a:blip r:embed="rId13">
            <a:extLst>
              <a:ext uri="{28A0092B-C50C-407E-A947-70E740481C1C}">
                <a14:useLocalDpi xmlns:a14="http://schemas.microsoft.com/office/drawing/2010/main" val="0"/>
              </a:ext>
            </a:extLst>
          </a:blip>
          <a:srcRect/>
          <a:stretch>
            <a:fillRect/>
          </a:stretch>
        </p:blipFill>
        <p:spPr bwMode="auto">
          <a:xfrm>
            <a:off x="7315200" y="228600"/>
            <a:ext cx="1714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8766176" y="6457890"/>
            <a:ext cx="377824" cy="261610"/>
          </a:xfrm>
          <a:prstGeom prst="rect">
            <a:avLst/>
          </a:prstGeom>
          <a:noFill/>
        </p:spPr>
        <p:txBody>
          <a:bodyPr wrap="square" rtlCol="0">
            <a:spAutoFit/>
          </a:bodyPr>
          <a:lstStyle/>
          <a:p>
            <a:r>
              <a:rPr lang="en-US" sz="1100" b="0" dirty="0" smtClean="0"/>
              <a:t>10</a:t>
            </a:r>
            <a:endParaRPr lang="en-US" sz="1100" b="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5600" fill="hold"/>
                                        <p:tgtEl>
                                          <p:spTgt spid="4475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47512"/>
                </p:tgtEl>
              </p:cMediaNode>
            </p:video>
            <p:seq concurrent="1" nextAc="seek">
              <p:cTn id="8" restart="whenNotActive" fill="hold" evtFilter="cancelBubble" nodeType="interactiveSeq">
                <p:stCondLst>
                  <p:cond evt="onClick" delay="0">
                    <p:tgtEl>
                      <p:spTgt spid="44751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47512"/>
                                        </p:tgtEl>
                                      </p:cBhvr>
                                    </p:cmd>
                                  </p:childTnLst>
                                </p:cTn>
                              </p:par>
                            </p:childTnLst>
                          </p:cTn>
                        </p:par>
                      </p:childTnLst>
                    </p:cTn>
                  </p:par>
                </p:childTnLst>
              </p:cTn>
              <p:nextCondLst>
                <p:cond evt="onClick" delay="0">
                  <p:tgtEl>
                    <p:spTgt spid="44751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title" idx="4294967295"/>
          </p:nvPr>
        </p:nvSpPr>
        <p:spPr>
          <a:xfrm>
            <a:off x="3686175" y="0"/>
            <a:ext cx="5381625" cy="1143000"/>
          </a:xfrm>
        </p:spPr>
        <p:txBody>
          <a:bodyPr/>
          <a:lstStyle/>
          <a:p>
            <a:pPr eaLnBrk="1" hangingPunct="1"/>
            <a:r>
              <a:rPr lang="en-US" altLang="en-US" dirty="0" smtClean="0"/>
              <a:t>Sea </a:t>
            </a:r>
            <a:r>
              <a:rPr lang="en-US" altLang="en-US" dirty="0" smtClean="0"/>
              <a:t>Ice Extent</a:t>
            </a:r>
          </a:p>
        </p:txBody>
      </p:sp>
      <p:sp>
        <p:nvSpPr>
          <p:cNvPr id="15363" name="Rectangle 3"/>
          <p:cNvSpPr>
            <a:spLocks noGrp="1"/>
          </p:cNvSpPr>
          <p:nvPr>
            <p:ph type="body" idx="4294967295"/>
          </p:nvPr>
        </p:nvSpPr>
        <p:spPr>
          <a:xfrm>
            <a:off x="1051" y="870257"/>
            <a:ext cx="3865563" cy="2419350"/>
          </a:xfrm>
        </p:spPr>
        <p:txBody>
          <a:bodyPr/>
          <a:lstStyle/>
          <a:p>
            <a:pPr eaLnBrk="1" hangingPunct="1"/>
            <a:r>
              <a:rPr lang="en-US" altLang="en-US" sz="1800" dirty="0" smtClean="0"/>
              <a:t>Sea ice mapping vital for shipping &amp; climate studies</a:t>
            </a:r>
          </a:p>
          <a:p>
            <a:pPr lvl="1" eaLnBrk="1" hangingPunct="1"/>
            <a:r>
              <a:rPr lang="en-US" altLang="en-US" sz="1800" dirty="0" smtClean="0">
                <a:ea typeface="Arial" panose="020B0604020202020204" pitchFamily="34" charset="0"/>
              </a:rPr>
              <a:t>Scatterometer data has higher resolution than radiometer data</a:t>
            </a:r>
          </a:p>
          <a:p>
            <a:pPr lvl="1" eaLnBrk="1" hangingPunct="1"/>
            <a:r>
              <a:rPr lang="en-US" altLang="en-US" sz="1800" dirty="0" smtClean="0">
                <a:ea typeface="Arial" panose="020B0604020202020204" pitchFamily="34" charset="0"/>
              </a:rPr>
              <a:t>Can track features within the ice </a:t>
            </a:r>
            <a:r>
              <a:rPr lang="en-US" altLang="en-US" sz="1800" dirty="0" smtClean="0">
                <a:ea typeface="Arial" panose="020B0604020202020204" pitchFamily="34" charset="0"/>
              </a:rPr>
              <a:t>sheet</a:t>
            </a:r>
          </a:p>
          <a:p>
            <a:pPr eaLnBrk="1" hangingPunct="1"/>
            <a:r>
              <a:rPr lang="en-US" altLang="en-US" sz="2000" dirty="0" err="1" smtClean="0">
                <a:ea typeface="Arial" panose="020B0604020202020204" pitchFamily="34" charset="0"/>
              </a:rPr>
              <a:t>Ka</a:t>
            </a:r>
            <a:r>
              <a:rPr lang="en-US" altLang="en-US" sz="2000" dirty="0" smtClean="0">
                <a:ea typeface="Arial" panose="020B0604020202020204" pitchFamily="34" charset="0"/>
              </a:rPr>
              <a:t>-band offers finer resolution</a:t>
            </a:r>
            <a:endParaRPr lang="en-US" altLang="en-US" sz="2000" dirty="0" smtClean="0">
              <a:ea typeface="Arial" panose="020B0604020202020204" pitchFamily="34" charset="0"/>
            </a:endParaRPr>
          </a:p>
        </p:txBody>
      </p:sp>
      <p:pic>
        <p:nvPicPr>
          <p:cNvPr id="58372" name="Arc_99200-00190_imsk.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810000" y="838200"/>
            <a:ext cx="5410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P10906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325" y="3200400"/>
            <a:ext cx="32734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6"/>
          <p:cNvSpPr txBox="1">
            <a:spLocks noChangeArrowheads="1"/>
          </p:cNvSpPr>
          <p:nvPr/>
        </p:nvSpPr>
        <p:spPr bwMode="auto">
          <a:xfrm>
            <a:off x="2514600" y="6196013"/>
            <a:ext cx="1171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400">
                <a:solidFill>
                  <a:schemeClr val="tx2"/>
                </a:solidFill>
                <a:latin typeface="Times" panose="02020603050405020304" pitchFamily="18" charset="0"/>
              </a:rPr>
              <a:t>(NOAA/NIC)</a:t>
            </a:r>
          </a:p>
        </p:txBody>
      </p:sp>
      <p:sp>
        <p:nvSpPr>
          <p:cNvPr id="15367" name="Text Box 7"/>
          <p:cNvSpPr txBox="1">
            <a:spLocks noChangeArrowheads="1"/>
          </p:cNvSpPr>
          <p:nvPr/>
        </p:nvSpPr>
        <p:spPr bwMode="auto">
          <a:xfrm>
            <a:off x="4441825" y="6270625"/>
            <a:ext cx="795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800">
                <a:solidFill>
                  <a:schemeClr val="tx2"/>
                </a:solidFill>
                <a:latin typeface="Times" panose="02020603050405020304" pitchFamily="18" charset="0"/>
              </a:rPr>
              <a:t>year</a:t>
            </a:r>
          </a:p>
        </p:txBody>
      </p:sp>
      <p:sp>
        <p:nvSpPr>
          <p:cNvPr id="15368" name="Line 8"/>
          <p:cNvSpPr>
            <a:spLocks noChangeShapeType="1"/>
          </p:cNvSpPr>
          <p:nvPr/>
        </p:nvSpPr>
        <p:spPr bwMode="auto">
          <a:xfrm flipH="1" flipV="1">
            <a:off x="4171950" y="6343650"/>
            <a:ext cx="295275" cy="219075"/>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9" name="Text Box 9"/>
          <p:cNvSpPr txBox="1">
            <a:spLocks noChangeArrowheads="1"/>
          </p:cNvSpPr>
          <p:nvPr/>
        </p:nvSpPr>
        <p:spPr bwMode="auto">
          <a:xfrm>
            <a:off x="7613650" y="6338888"/>
            <a:ext cx="6969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800">
                <a:solidFill>
                  <a:schemeClr val="tx2"/>
                </a:solidFill>
                <a:latin typeface="Times" panose="02020603050405020304" pitchFamily="18" charset="0"/>
              </a:rPr>
              <a:t>day</a:t>
            </a:r>
          </a:p>
        </p:txBody>
      </p:sp>
      <p:sp>
        <p:nvSpPr>
          <p:cNvPr id="15370" name="Line 10"/>
          <p:cNvSpPr>
            <a:spLocks noChangeShapeType="1"/>
          </p:cNvSpPr>
          <p:nvPr/>
        </p:nvSpPr>
        <p:spPr bwMode="auto">
          <a:xfrm flipV="1">
            <a:off x="8248650" y="6373813"/>
            <a:ext cx="276225" cy="295275"/>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Box 10"/>
          <p:cNvSpPr txBox="1"/>
          <p:nvPr/>
        </p:nvSpPr>
        <p:spPr>
          <a:xfrm>
            <a:off x="8766176" y="6457890"/>
            <a:ext cx="377824" cy="261610"/>
          </a:xfrm>
          <a:prstGeom prst="rect">
            <a:avLst/>
          </a:prstGeom>
          <a:noFill/>
        </p:spPr>
        <p:txBody>
          <a:bodyPr wrap="square" rtlCol="0">
            <a:spAutoFit/>
          </a:bodyPr>
          <a:lstStyle/>
          <a:p>
            <a:r>
              <a:rPr lang="en-US" sz="1100" b="0" dirty="0" smtClean="0"/>
              <a:t>11</a:t>
            </a:r>
            <a:endParaRPr lang="en-US" sz="1100" b="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837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5837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z="4000" smtClean="0">
                <a:solidFill>
                  <a:srgbClr val="FFFF00"/>
                </a:solidFill>
              </a:rPr>
              <a:t>Iceberg Tracking</a:t>
            </a:r>
          </a:p>
        </p:txBody>
      </p:sp>
      <p:sp>
        <p:nvSpPr>
          <p:cNvPr id="18435" name="Rectangle 3"/>
          <p:cNvSpPr>
            <a:spLocks noGrp="1" noChangeArrowheads="1"/>
          </p:cNvSpPr>
          <p:nvPr>
            <p:ph type="body" sz="half" idx="1"/>
          </p:nvPr>
        </p:nvSpPr>
        <p:spPr>
          <a:xfrm>
            <a:off x="4876800" y="1786759"/>
            <a:ext cx="3810000" cy="4114800"/>
          </a:xfrm>
        </p:spPr>
        <p:txBody>
          <a:bodyPr/>
          <a:lstStyle/>
          <a:p>
            <a:pPr>
              <a:lnSpc>
                <a:spcPct val="90000"/>
              </a:lnSpc>
            </a:pPr>
            <a:r>
              <a:rPr lang="en-US" altLang="en-US" sz="2400" dirty="0" smtClean="0">
                <a:solidFill>
                  <a:schemeClr val="bg1"/>
                </a:solidFill>
              </a:rPr>
              <a:t>Icebergs in radar images </a:t>
            </a:r>
          </a:p>
          <a:p>
            <a:pPr lvl="1">
              <a:lnSpc>
                <a:spcPct val="90000"/>
              </a:lnSpc>
            </a:pPr>
            <a:r>
              <a:rPr lang="en-US" altLang="en-US" sz="2000" dirty="0" smtClean="0">
                <a:solidFill>
                  <a:schemeClr val="bg1"/>
                </a:solidFill>
                <a:ea typeface="Arial" panose="020B0604020202020204" pitchFamily="34" charset="0"/>
              </a:rPr>
              <a:t>Visible due to contrast between ice &amp; ocean</a:t>
            </a:r>
          </a:p>
          <a:p>
            <a:pPr lvl="1">
              <a:lnSpc>
                <a:spcPct val="90000"/>
              </a:lnSpc>
            </a:pPr>
            <a:r>
              <a:rPr lang="en-US" altLang="en-US" sz="2000" dirty="0" smtClean="0">
                <a:solidFill>
                  <a:schemeClr val="bg1"/>
                </a:solidFill>
                <a:ea typeface="Arial" panose="020B0604020202020204" pitchFamily="34" charset="0"/>
              </a:rPr>
              <a:t>Not affected by illumination or cloud cover</a:t>
            </a:r>
          </a:p>
          <a:p>
            <a:pPr lvl="1">
              <a:lnSpc>
                <a:spcPct val="90000"/>
              </a:lnSpc>
            </a:pPr>
            <a:r>
              <a:rPr lang="en-US" altLang="en-US" sz="2000" dirty="0" smtClean="0">
                <a:solidFill>
                  <a:schemeClr val="bg1"/>
                </a:solidFill>
                <a:ea typeface="Arial" panose="020B0604020202020204" pitchFamily="34" charset="0"/>
              </a:rPr>
              <a:t>Tracking likely to be aided by including </a:t>
            </a:r>
            <a:r>
              <a:rPr lang="en-US" altLang="en-US" sz="2000" dirty="0" err="1" smtClean="0">
                <a:solidFill>
                  <a:schemeClr val="bg1"/>
                </a:solidFill>
                <a:ea typeface="Arial" panose="020B0604020202020204" pitchFamily="34" charset="0"/>
              </a:rPr>
              <a:t>Ka</a:t>
            </a:r>
            <a:r>
              <a:rPr lang="en-US" altLang="en-US" sz="2000" dirty="0" smtClean="0">
                <a:solidFill>
                  <a:schemeClr val="bg1"/>
                </a:solidFill>
                <a:ea typeface="Arial" panose="020B0604020202020204" pitchFamily="34" charset="0"/>
              </a:rPr>
              <a:t>-band measurements</a:t>
            </a:r>
          </a:p>
          <a:p>
            <a:pPr>
              <a:lnSpc>
                <a:spcPct val="90000"/>
              </a:lnSpc>
            </a:pPr>
            <a:r>
              <a:rPr lang="en-US" altLang="en-US" sz="2400" dirty="0" smtClean="0">
                <a:solidFill>
                  <a:schemeClr val="bg1"/>
                </a:solidFill>
              </a:rPr>
              <a:t>ASCAT iceberg tracking at NOAA using BYU-developed </a:t>
            </a:r>
            <a:r>
              <a:rPr lang="en-US" altLang="en-US" sz="2400" dirty="0" smtClean="0">
                <a:solidFill>
                  <a:schemeClr val="bg1"/>
                </a:solidFill>
              </a:rPr>
              <a:t>software</a:t>
            </a:r>
          </a:p>
          <a:p>
            <a:pPr>
              <a:lnSpc>
                <a:spcPct val="90000"/>
              </a:lnSpc>
            </a:pPr>
            <a:r>
              <a:rPr lang="en-US" altLang="en-US" sz="2400" dirty="0" smtClean="0">
                <a:solidFill>
                  <a:schemeClr val="bg1"/>
                </a:solidFill>
              </a:rPr>
              <a:t>Direct ships to locate and study icebergs </a:t>
            </a:r>
            <a:r>
              <a:rPr lang="en-US" altLang="en-US" sz="2400" i="1" dirty="0" smtClean="0">
                <a:solidFill>
                  <a:schemeClr val="bg1"/>
                </a:solidFill>
              </a:rPr>
              <a:t>in situ</a:t>
            </a:r>
            <a:endParaRPr lang="en-US" altLang="en-US" sz="2400" i="1" dirty="0" smtClean="0">
              <a:solidFill>
                <a:schemeClr val="bg1"/>
              </a:solidFill>
            </a:endParaRPr>
          </a:p>
        </p:txBody>
      </p:sp>
      <p:sp>
        <p:nvSpPr>
          <p:cNvPr id="18436" name="Rectangle 4"/>
          <p:cNvSpPr>
            <a:spLocks noChangeArrowheads="1"/>
          </p:cNvSpPr>
          <p:nvPr/>
        </p:nvSpPr>
        <p:spPr bwMode="auto">
          <a:xfrm>
            <a:off x="1828800" y="1490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panose="02020603050405020304" pitchFamily="18" charset="0"/>
            </a:endParaRPr>
          </a:p>
        </p:txBody>
      </p:sp>
      <p:pic>
        <p:nvPicPr>
          <p:cNvPr id="33797" name="new_bergmovie.mpg">
            <a:hlinkClick r:id="" action="ppaction://media"/>
          </p:cNvPr>
          <p:cNvPicPr>
            <a:picLocks noRot="1" noChangeAspect="1" noChangeArrowheads="1"/>
          </p:cNvPicPr>
          <p:nvPr>
            <p:ph sz="half" idx="2"/>
            <a:videoFile r:link="rId1"/>
          </p:nvPr>
        </p:nvPicPr>
        <p:blipFill>
          <a:blip r:embed="rId4">
            <a:extLst>
              <a:ext uri="{28A0092B-C50C-407E-A947-70E740481C1C}">
                <a14:useLocalDpi xmlns:a14="http://schemas.microsoft.com/office/drawing/2010/main" val="0"/>
              </a:ext>
            </a:extLst>
          </a:blip>
          <a:srcRect/>
          <a:stretch>
            <a:fillRect/>
          </a:stretch>
        </p:blipFill>
        <p:spPr>
          <a:xfrm>
            <a:off x="457200" y="1600200"/>
            <a:ext cx="4243388" cy="4243388"/>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p:cNvSpPr txBox="1"/>
          <p:nvPr/>
        </p:nvSpPr>
        <p:spPr>
          <a:xfrm>
            <a:off x="8766176" y="6457890"/>
            <a:ext cx="377824" cy="261610"/>
          </a:xfrm>
          <a:prstGeom prst="rect">
            <a:avLst/>
          </a:prstGeom>
          <a:noFill/>
        </p:spPr>
        <p:txBody>
          <a:bodyPr wrap="square" rtlCol="0">
            <a:spAutoFit/>
          </a:bodyPr>
          <a:lstStyle/>
          <a:p>
            <a:r>
              <a:rPr lang="en-US" sz="1100" b="0" dirty="0" smtClean="0">
                <a:solidFill>
                  <a:schemeClr val="bg1"/>
                </a:solidFill>
              </a:rPr>
              <a:t>12</a:t>
            </a:r>
            <a:endParaRPr lang="en-US" sz="1100" b="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8399" fill="hold"/>
                                        <p:tgtEl>
                                          <p:spTgt spid="337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33797"/>
                </p:tgtEl>
              </p:cMediaNode>
            </p:video>
            <p:seq concurrent="1" nextAc="seek">
              <p:cTn id="8" restart="whenNotActive" fill="hold" evtFilter="cancelBubble" nodeType="interactiveSeq">
                <p:stCondLst>
                  <p:cond evt="onClick" delay="0">
                    <p:tgtEl>
                      <p:spTgt spid="3379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3797"/>
                                        </p:tgtEl>
                                      </p:cBhvr>
                                    </p:cmd>
                                  </p:childTnLst>
                                </p:cTn>
                              </p:par>
                            </p:childTnLst>
                          </p:cTn>
                        </p:par>
                      </p:childTnLst>
                    </p:cTn>
                  </p:par>
                </p:childTnLst>
              </p:cTn>
              <p:nextCondLst>
                <p:cond evt="onClick" delay="0">
                  <p:tgtEl>
                    <p:spTgt spid="3379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881063" y="477838"/>
            <a:ext cx="8229600" cy="850900"/>
          </a:xfrm>
        </p:spPr>
        <p:txBody>
          <a:bodyPr/>
          <a:lstStyle/>
          <a:p>
            <a:r>
              <a:rPr lang="en-US" altLang="en-US" sz="3200" smtClean="0"/>
              <a:t>QuikSCAT MY Ice Mapping and Temporal Trends in Sea Ice Backscatter</a:t>
            </a:r>
          </a:p>
        </p:txBody>
      </p:sp>
      <p:grpSp>
        <p:nvGrpSpPr>
          <p:cNvPr id="20483" name="Group 3"/>
          <p:cNvGrpSpPr>
            <a:grpSpLocks/>
          </p:cNvGrpSpPr>
          <p:nvPr/>
        </p:nvGrpSpPr>
        <p:grpSpPr bwMode="auto">
          <a:xfrm>
            <a:off x="3706813" y="2492375"/>
            <a:ext cx="5257800" cy="3844925"/>
            <a:chOff x="2290" y="1570"/>
            <a:chExt cx="3312" cy="2422"/>
          </a:xfrm>
        </p:grpSpPr>
        <p:pic>
          <p:nvPicPr>
            <p:cNvPr id="20488" name="Picture 5" descr="trend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 y="1570"/>
              <a:ext cx="2903" cy="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 Box 6"/>
            <p:cNvSpPr txBox="1">
              <a:spLocks noChangeArrowheads="1"/>
            </p:cNvSpPr>
            <p:nvPr/>
          </p:nvSpPr>
          <p:spPr bwMode="auto">
            <a:xfrm>
              <a:off x="4614" y="2948"/>
              <a:ext cx="4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200">
                  <a:solidFill>
                    <a:schemeClr val="bg1"/>
                  </a:solidFill>
                  <a:latin typeface="Arial" panose="020B0604020202020204" pitchFamily="34" charset="0"/>
                </a:rPr>
                <a:t>MY Ice</a:t>
              </a:r>
            </a:p>
          </p:txBody>
        </p:sp>
        <p:sp>
          <p:nvSpPr>
            <p:cNvPr id="20490" name="Text Box 7"/>
            <p:cNvSpPr txBox="1">
              <a:spLocks noChangeArrowheads="1"/>
            </p:cNvSpPr>
            <p:nvPr/>
          </p:nvSpPr>
          <p:spPr bwMode="auto">
            <a:xfrm>
              <a:off x="3353" y="3130"/>
              <a:ext cx="39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200">
                  <a:solidFill>
                    <a:schemeClr val="bg1"/>
                  </a:solidFill>
                  <a:latin typeface="Arial" panose="020B0604020202020204" pitchFamily="34" charset="0"/>
                </a:rPr>
                <a:t>FY Ice</a:t>
              </a:r>
            </a:p>
          </p:txBody>
        </p:sp>
        <p:sp>
          <p:nvSpPr>
            <p:cNvPr id="20491" name="Text Box 8"/>
            <p:cNvSpPr txBox="1">
              <a:spLocks noChangeArrowheads="1"/>
            </p:cNvSpPr>
            <p:nvPr/>
          </p:nvSpPr>
          <p:spPr bwMode="auto">
            <a:xfrm>
              <a:off x="3661" y="3800"/>
              <a:ext cx="132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400">
                  <a:latin typeface="Arial" panose="020B0604020202020204" pitchFamily="34" charset="0"/>
                </a:rPr>
                <a:t>QuikSCAT VV (</a:t>
              </a:r>
              <a:r>
                <a:rPr lang="el-GR" altLang="en-US" sz="1400">
                  <a:latin typeface="Arial" panose="020B0604020202020204" pitchFamily="34" charset="0"/>
                </a:rPr>
                <a:t>σ</a:t>
              </a:r>
              <a:r>
                <a:rPr lang="en-US" altLang="en-US" sz="1400" baseline="30000">
                  <a:latin typeface="Arial" panose="020B0604020202020204" pitchFamily="34" charset="0"/>
                </a:rPr>
                <a:t>0</a:t>
              </a:r>
              <a:r>
                <a:rPr lang="en-US" altLang="en-US" sz="1400">
                  <a:latin typeface="Arial" panose="020B0604020202020204" pitchFamily="34" charset="0"/>
                </a:rPr>
                <a:t> in dB)</a:t>
              </a:r>
              <a:endParaRPr lang="el-GR" altLang="en-US" sz="1400">
                <a:latin typeface="Arial" panose="020B0604020202020204" pitchFamily="34" charset="0"/>
              </a:endParaRPr>
            </a:p>
          </p:txBody>
        </p:sp>
        <p:sp>
          <p:nvSpPr>
            <p:cNvPr id="20492" name="Rectangle 9"/>
            <p:cNvSpPr>
              <a:spLocks noChangeArrowheads="1"/>
            </p:cNvSpPr>
            <p:nvPr/>
          </p:nvSpPr>
          <p:spPr bwMode="auto">
            <a:xfrm rot="-363181">
              <a:off x="2726" y="1751"/>
              <a:ext cx="528" cy="6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0978" name="Rectangle 18"/>
            <p:cNvSpPr>
              <a:spLocks noChangeArrowheads="1"/>
            </p:cNvSpPr>
            <p:nvPr/>
          </p:nvSpPr>
          <p:spPr bwMode="auto">
            <a:xfrm rot="21236819">
              <a:off x="3178" y="2041"/>
              <a:ext cx="528" cy="514"/>
            </a:xfrm>
            <a:prstGeom prst="rect">
              <a:avLst/>
            </a:prstGeom>
            <a:gradFill rotWithShape="1">
              <a:gsLst>
                <a:gs pos="0">
                  <a:schemeClr val="bg1"/>
                </a:gs>
                <a:gs pos="100000">
                  <a:schemeClr val="bg1">
                    <a:gamma/>
                    <a:tint val="0"/>
                    <a:invGamma/>
                    <a:alpha val="0"/>
                  </a:schemeClr>
                </a:gs>
              </a:gsLst>
              <a:lin ang="0" scaled="1"/>
            </a:gradFill>
            <a:ln w="9525">
              <a:noFill/>
              <a:miter lim="800000"/>
              <a:headEnd/>
              <a:tailEnd/>
            </a:ln>
            <a:effectLst/>
          </p:spPr>
          <p:txBody>
            <a:bodyPr wrap="none" anchor="ctr"/>
            <a:lstStyle/>
            <a:p>
              <a:pPr eaLnBrk="1" hangingPunct="1">
                <a:defRPr/>
              </a:pPr>
              <a:endParaRPr lang="en-US" sz="1800">
                <a:latin typeface="Arial" charset="0"/>
                <a:ea typeface="+mn-ea"/>
              </a:endParaRPr>
            </a:p>
          </p:txBody>
        </p:sp>
        <p:sp>
          <p:nvSpPr>
            <p:cNvPr id="20494" name="Rectangle 23"/>
            <p:cNvSpPr>
              <a:spLocks noChangeArrowheads="1"/>
            </p:cNvSpPr>
            <p:nvPr/>
          </p:nvSpPr>
          <p:spPr bwMode="auto">
            <a:xfrm>
              <a:off x="2290" y="3009"/>
              <a:ext cx="649"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a:latin typeface="Arial" panose="020B0604020202020204" pitchFamily="34" charset="0"/>
                </a:rPr>
                <a:t>Winter</a:t>
              </a:r>
            </a:p>
            <a:p>
              <a:pPr algn="ctr" eaLnBrk="1" hangingPunct="1">
                <a:spcBef>
                  <a:spcPct val="0"/>
                </a:spcBef>
                <a:buFontTx/>
                <a:buNone/>
              </a:pPr>
              <a:r>
                <a:rPr lang="en-US" altLang="en-US" sz="1400">
                  <a:latin typeface="Arial" panose="020B0604020202020204" pitchFamily="34" charset="0"/>
                </a:rPr>
                <a:t>2006-2007</a:t>
              </a:r>
            </a:p>
          </p:txBody>
        </p:sp>
        <p:sp>
          <p:nvSpPr>
            <p:cNvPr id="20495" name="Line 24"/>
            <p:cNvSpPr>
              <a:spLocks noChangeShapeType="1"/>
            </p:cNvSpPr>
            <p:nvPr/>
          </p:nvSpPr>
          <p:spPr bwMode="auto">
            <a:xfrm flipH="1" flipV="1">
              <a:off x="3099" y="2544"/>
              <a:ext cx="314" cy="1042"/>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0484" name="Rectangle 3"/>
          <p:cNvSpPr>
            <a:spLocks noGrp="1" noChangeArrowheads="1"/>
          </p:cNvSpPr>
          <p:nvPr>
            <p:ph type="body" idx="4294967295"/>
          </p:nvPr>
        </p:nvSpPr>
        <p:spPr>
          <a:xfrm>
            <a:off x="533400" y="1646238"/>
            <a:ext cx="8229600" cy="4525962"/>
          </a:xfrm>
        </p:spPr>
        <p:txBody>
          <a:bodyPr/>
          <a:lstStyle/>
          <a:p>
            <a:r>
              <a:rPr lang="en-US" altLang="en-US" sz="2000" dirty="0" smtClean="0"/>
              <a:t>QuikSCAT sigma-0 histograms (normalized to pdfs) plotted for each day of the year</a:t>
            </a:r>
          </a:p>
          <a:p>
            <a:r>
              <a:rPr lang="en-US" altLang="en-US" sz="2000" dirty="0" smtClean="0"/>
              <a:t>Ku-band backscatter is strongly sensitivity to FY and MY ice</a:t>
            </a:r>
          </a:p>
          <a:p>
            <a:r>
              <a:rPr lang="en-US" altLang="en-US" sz="2000" dirty="0" smtClean="0"/>
              <a:t>Distinction between ice types is related to</a:t>
            </a:r>
          </a:p>
          <a:p>
            <a:pPr lvl="1"/>
            <a:r>
              <a:rPr lang="en-US" altLang="en-US" sz="2000" dirty="0" smtClean="0">
                <a:ea typeface="ＭＳ Ｐゴシック" panose="020B0600070205080204" pitchFamily="34" charset="-128"/>
              </a:rPr>
              <a:t>Ice salinity</a:t>
            </a:r>
          </a:p>
          <a:p>
            <a:pPr lvl="1"/>
            <a:r>
              <a:rPr lang="en-US" altLang="en-US" sz="2000" dirty="0" smtClean="0">
                <a:ea typeface="ＭＳ Ｐゴシック" panose="020B0600070205080204" pitchFamily="34" charset="-128"/>
              </a:rPr>
              <a:t>Porosity</a:t>
            </a:r>
          </a:p>
          <a:p>
            <a:pPr lvl="1"/>
            <a:r>
              <a:rPr lang="en-US" altLang="en-US" sz="2000" dirty="0" smtClean="0">
                <a:ea typeface="ＭＳ Ｐゴシック" panose="020B0600070205080204" pitchFamily="34" charset="-128"/>
              </a:rPr>
              <a:t>Surface roughness</a:t>
            </a:r>
          </a:p>
          <a:p>
            <a:pPr lvl="1"/>
            <a:r>
              <a:rPr lang="en-US" altLang="en-US" sz="2000" dirty="0" smtClean="0">
                <a:ea typeface="ＭＳ Ｐゴシック" panose="020B0600070205080204" pitchFamily="34" charset="-128"/>
              </a:rPr>
              <a:t>Ridge structure</a:t>
            </a:r>
          </a:p>
          <a:p>
            <a:r>
              <a:rPr lang="en-US" altLang="en-US" sz="2000" dirty="0" smtClean="0"/>
              <a:t>Total FY ice grows							during winter</a:t>
            </a:r>
          </a:p>
        </p:txBody>
      </p:sp>
      <p:sp>
        <p:nvSpPr>
          <p:cNvPr id="20486" name="Text Box 14"/>
          <p:cNvSpPr txBox="1">
            <a:spLocks noChangeArrowheads="1"/>
          </p:cNvSpPr>
          <p:nvPr/>
        </p:nvSpPr>
        <p:spPr bwMode="auto">
          <a:xfrm>
            <a:off x="304800" y="5407025"/>
            <a:ext cx="45720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600" b="0" dirty="0"/>
              <a:t>A.M. Swan and D.G. Long, “Multi-Year Arctic Sea Ice Classification Using QuikSCAT,” </a:t>
            </a:r>
            <a:r>
              <a:rPr lang="en-US" altLang="en-US" sz="1600" b="0" i="1" dirty="0"/>
              <a:t>IEEE Transactions on Geoscience and Remote Sensing,</a:t>
            </a:r>
            <a:r>
              <a:rPr lang="en-US" altLang="en-US" sz="1600" b="0" dirty="0"/>
              <a:t> Vol. 50, No. 9, pp. 3317-3326, 2012. </a:t>
            </a:r>
          </a:p>
        </p:txBody>
      </p:sp>
      <p:sp>
        <p:nvSpPr>
          <p:cNvPr id="15" name="TextBox 14"/>
          <p:cNvSpPr txBox="1"/>
          <p:nvPr/>
        </p:nvSpPr>
        <p:spPr>
          <a:xfrm>
            <a:off x="1839913" y="52388"/>
            <a:ext cx="6073775" cy="523875"/>
          </a:xfrm>
          <a:prstGeom prst="rect">
            <a:avLst/>
          </a:prstGeom>
          <a:noFill/>
        </p:spPr>
        <p:txBody>
          <a:bodyPr>
            <a:spAutoFit/>
          </a:bodyPr>
          <a:lstStyle/>
          <a:p>
            <a:pPr algn="ctr">
              <a:defRPr/>
            </a:pPr>
            <a:r>
              <a:rPr lang="en-US" dirty="0">
                <a:solidFill>
                  <a:schemeClr val="accent6"/>
                </a:solidFill>
                <a:latin typeface="Times New Roman" panose="02020603050405020304" pitchFamily="18" charset="0"/>
                <a:cs typeface="Times New Roman" panose="02020603050405020304" pitchFamily="18" charset="0"/>
              </a:rPr>
              <a:t>Scatterometer Ice Age Measurement</a:t>
            </a:r>
          </a:p>
        </p:txBody>
      </p:sp>
      <p:sp>
        <p:nvSpPr>
          <p:cNvPr id="16" name="TextBox 15"/>
          <p:cNvSpPr txBox="1"/>
          <p:nvPr/>
        </p:nvSpPr>
        <p:spPr>
          <a:xfrm>
            <a:off x="8766176" y="6457890"/>
            <a:ext cx="377824" cy="261610"/>
          </a:xfrm>
          <a:prstGeom prst="rect">
            <a:avLst/>
          </a:prstGeom>
          <a:noFill/>
        </p:spPr>
        <p:txBody>
          <a:bodyPr wrap="square" rtlCol="0">
            <a:spAutoFit/>
          </a:bodyPr>
          <a:lstStyle/>
          <a:p>
            <a:r>
              <a:rPr lang="en-US" sz="1100" b="0" dirty="0" smtClean="0"/>
              <a:t>13</a:t>
            </a:r>
            <a:endParaRPr lang="en-US" sz="1100" b="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3886200" y="76200"/>
            <a:ext cx="4575175" cy="457200"/>
          </a:xfrm>
        </p:spPr>
        <p:txBody>
          <a:bodyPr/>
          <a:lstStyle/>
          <a:p>
            <a:r>
              <a:rPr lang="en-US" altLang="en-US" dirty="0" smtClean="0"/>
              <a:t>Sea Ice Trends</a:t>
            </a:r>
          </a:p>
        </p:txBody>
      </p:sp>
      <p:sp>
        <p:nvSpPr>
          <p:cNvPr id="21507" name="Rectangle 3"/>
          <p:cNvSpPr>
            <a:spLocks noGrp="1" noChangeArrowheads="1"/>
          </p:cNvSpPr>
          <p:nvPr>
            <p:ph type="body" idx="4294967295"/>
          </p:nvPr>
        </p:nvSpPr>
        <p:spPr>
          <a:xfrm>
            <a:off x="387350" y="2214563"/>
            <a:ext cx="3178175" cy="3279775"/>
          </a:xfrm>
        </p:spPr>
        <p:txBody>
          <a:bodyPr/>
          <a:lstStyle/>
          <a:p>
            <a:r>
              <a:rPr lang="en-US" altLang="en-US" sz="2000" dirty="0" smtClean="0"/>
              <a:t>pdf of backscatter versus time of year</a:t>
            </a:r>
          </a:p>
          <a:p>
            <a:r>
              <a:rPr lang="en-US" altLang="en-US" sz="2000" dirty="0" smtClean="0"/>
              <a:t>Seasonal trends in backscatter of FY and MY ice</a:t>
            </a:r>
          </a:p>
          <a:p>
            <a:r>
              <a:rPr lang="en-US" altLang="en-US" sz="2000" dirty="0" smtClean="0"/>
              <a:t>The cartoon shows approximate trends observed each year</a:t>
            </a:r>
          </a:p>
          <a:p>
            <a:r>
              <a:rPr lang="en-US" altLang="en-US" sz="2000" dirty="0" smtClean="0"/>
              <a:t>FY area grows through winter, MY roughly constant area</a:t>
            </a:r>
          </a:p>
        </p:txBody>
      </p:sp>
      <p:grpSp>
        <p:nvGrpSpPr>
          <p:cNvPr id="21508" name="Group 13"/>
          <p:cNvGrpSpPr>
            <a:grpSpLocks/>
          </p:cNvGrpSpPr>
          <p:nvPr/>
        </p:nvGrpSpPr>
        <p:grpSpPr bwMode="auto">
          <a:xfrm>
            <a:off x="3708400" y="3565525"/>
            <a:ext cx="4752975" cy="3216275"/>
            <a:chOff x="2336" y="2246"/>
            <a:chExt cx="2994" cy="2026"/>
          </a:xfrm>
        </p:grpSpPr>
        <p:pic>
          <p:nvPicPr>
            <p:cNvPr id="21517" name="Picture 5" descr="ice_trend_cartoon"/>
            <p:cNvPicPr>
              <a:picLocks noChangeAspect="1" noChangeArrowheads="1"/>
            </p:cNvPicPr>
            <p:nvPr/>
          </p:nvPicPr>
          <p:blipFill>
            <a:blip r:embed="rId2">
              <a:extLst>
                <a:ext uri="{28A0092B-C50C-407E-A947-70E740481C1C}">
                  <a14:useLocalDpi xmlns:a14="http://schemas.microsoft.com/office/drawing/2010/main" val="0"/>
                </a:ext>
              </a:extLst>
            </a:blip>
            <a:srcRect t="6343" b="3499"/>
            <a:stretch>
              <a:fillRect/>
            </a:stretch>
          </p:blipFill>
          <p:spPr bwMode="auto">
            <a:xfrm>
              <a:off x="2336" y="2246"/>
              <a:ext cx="2994" cy="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Rectangle 6"/>
            <p:cNvSpPr>
              <a:spLocks noChangeArrowheads="1"/>
            </p:cNvSpPr>
            <p:nvPr/>
          </p:nvSpPr>
          <p:spPr bwMode="auto">
            <a:xfrm>
              <a:off x="2790" y="2360"/>
              <a:ext cx="136" cy="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grpSp>
      <p:grpSp>
        <p:nvGrpSpPr>
          <p:cNvPr id="21509" name="Group 12"/>
          <p:cNvGrpSpPr>
            <a:grpSpLocks/>
          </p:cNvGrpSpPr>
          <p:nvPr/>
        </p:nvGrpSpPr>
        <p:grpSpPr bwMode="auto">
          <a:xfrm>
            <a:off x="3795713" y="533400"/>
            <a:ext cx="5026025" cy="3097213"/>
            <a:chOff x="2391" y="336"/>
            <a:chExt cx="3166" cy="1951"/>
          </a:xfrm>
        </p:grpSpPr>
        <p:pic>
          <p:nvPicPr>
            <p:cNvPr id="21515" name="Picture 4" descr="quev_trend_0405"/>
            <p:cNvPicPr>
              <a:picLocks noChangeAspect="1" noChangeArrowheads="1"/>
            </p:cNvPicPr>
            <p:nvPr/>
          </p:nvPicPr>
          <p:blipFill>
            <a:blip r:embed="rId3">
              <a:extLst>
                <a:ext uri="{28A0092B-C50C-407E-A947-70E740481C1C}">
                  <a14:useLocalDpi xmlns:a14="http://schemas.microsoft.com/office/drawing/2010/main" val="0"/>
                </a:ext>
              </a:extLst>
            </a:blip>
            <a:srcRect l="4408" t="19820" b="1651"/>
            <a:stretch>
              <a:fillRect/>
            </a:stretch>
          </p:blipFill>
          <p:spPr bwMode="auto">
            <a:xfrm>
              <a:off x="2391" y="336"/>
              <a:ext cx="3166" cy="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Rectangle 7"/>
            <p:cNvSpPr>
              <a:spLocks noChangeArrowheads="1"/>
            </p:cNvSpPr>
            <p:nvPr/>
          </p:nvSpPr>
          <p:spPr bwMode="auto">
            <a:xfrm>
              <a:off x="2784" y="440"/>
              <a:ext cx="181" cy="13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grpSp>
      <p:pic>
        <p:nvPicPr>
          <p:cNvPr id="21510" name="Picture 8" descr="quev_trend_0405"/>
          <p:cNvPicPr>
            <a:picLocks noChangeAspect="1" noChangeArrowheads="1"/>
          </p:cNvPicPr>
          <p:nvPr/>
        </p:nvPicPr>
        <p:blipFill>
          <a:blip r:embed="rId4">
            <a:extLst>
              <a:ext uri="{28A0092B-C50C-407E-A947-70E740481C1C}">
                <a14:useLocalDpi xmlns:a14="http://schemas.microsoft.com/office/drawing/2010/main" val="0"/>
              </a:ext>
            </a:extLst>
          </a:blip>
          <a:srcRect l="15242" t="10023" r="81992" b="13228"/>
          <a:stretch>
            <a:fillRect/>
          </a:stretch>
        </p:blipFill>
        <p:spPr bwMode="auto">
          <a:xfrm>
            <a:off x="8461375" y="620713"/>
            <a:ext cx="287338" cy="21605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11" name="Text Box 17"/>
          <p:cNvSpPr txBox="1">
            <a:spLocks noChangeArrowheads="1"/>
          </p:cNvSpPr>
          <p:nvPr/>
        </p:nvSpPr>
        <p:spPr bwMode="auto">
          <a:xfrm>
            <a:off x="8366125" y="2781300"/>
            <a:ext cx="469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400">
                <a:latin typeface="Arial" panose="020B0604020202020204" pitchFamily="34" charset="0"/>
              </a:rPr>
              <a:t>Min</a:t>
            </a:r>
            <a:endParaRPr lang="el-GR" altLang="en-US" sz="1400">
              <a:latin typeface="Arial" panose="020B0604020202020204" pitchFamily="34" charset="0"/>
            </a:endParaRPr>
          </a:p>
        </p:txBody>
      </p:sp>
      <p:sp>
        <p:nvSpPr>
          <p:cNvPr id="21512" name="Text Box 17"/>
          <p:cNvSpPr txBox="1">
            <a:spLocks noChangeArrowheads="1"/>
          </p:cNvSpPr>
          <p:nvPr/>
        </p:nvSpPr>
        <p:spPr bwMode="auto">
          <a:xfrm>
            <a:off x="8332788" y="315913"/>
            <a:ext cx="519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400">
                <a:latin typeface="Arial" panose="020B0604020202020204" pitchFamily="34" charset="0"/>
              </a:rPr>
              <a:t>Max</a:t>
            </a:r>
            <a:endParaRPr lang="el-GR" altLang="en-US" sz="1400">
              <a:latin typeface="Arial" panose="020B0604020202020204" pitchFamily="34" charset="0"/>
            </a:endParaRPr>
          </a:p>
        </p:txBody>
      </p:sp>
      <p:sp>
        <p:nvSpPr>
          <p:cNvPr id="14" name="TextBox 13"/>
          <p:cNvSpPr txBox="1"/>
          <p:nvPr/>
        </p:nvSpPr>
        <p:spPr>
          <a:xfrm>
            <a:off x="76200" y="784225"/>
            <a:ext cx="3962400" cy="954088"/>
          </a:xfrm>
          <a:prstGeom prst="rect">
            <a:avLst/>
          </a:prstGeom>
          <a:noFill/>
        </p:spPr>
        <p:txBody>
          <a:bodyPr>
            <a:spAutoFit/>
          </a:bodyPr>
          <a:lstStyle/>
          <a:p>
            <a:pPr algn="ctr">
              <a:defRPr/>
            </a:pPr>
            <a:r>
              <a:rPr lang="en-US" dirty="0">
                <a:solidFill>
                  <a:schemeClr val="accent6"/>
                </a:solidFill>
                <a:latin typeface="Times New Roman" panose="02020603050405020304" pitchFamily="18" charset="0"/>
                <a:cs typeface="Times New Roman" panose="02020603050405020304" pitchFamily="18" charset="0"/>
              </a:rPr>
              <a:t>Scatterometer Ice Age Classification</a:t>
            </a:r>
          </a:p>
        </p:txBody>
      </p:sp>
      <p:sp>
        <p:nvSpPr>
          <p:cNvPr id="15" name="TextBox 14"/>
          <p:cNvSpPr txBox="1"/>
          <p:nvPr/>
        </p:nvSpPr>
        <p:spPr>
          <a:xfrm>
            <a:off x="8766176" y="6457890"/>
            <a:ext cx="377824" cy="261610"/>
          </a:xfrm>
          <a:prstGeom prst="rect">
            <a:avLst/>
          </a:prstGeom>
          <a:noFill/>
        </p:spPr>
        <p:txBody>
          <a:bodyPr wrap="square" rtlCol="0">
            <a:spAutoFit/>
          </a:bodyPr>
          <a:lstStyle/>
          <a:p>
            <a:r>
              <a:rPr lang="en-US" sz="1100" b="0" dirty="0" smtClean="0"/>
              <a:t>14</a:t>
            </a:r>
            <a:endParaRPr lang="en-US" sz="1100" b="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3"/>
          <p:cNvSpPr>
            <a:spLocks noGrp="1" noChangeArrowheads="1"/>
          </p:cNvSpPr>
          <p:nvPr>
            <p:ph type="title" idx="4294967295"/>
          </p:nvPr>
        </p:nvSpPr>
        <p:spPr>
          <a:xfrm>
            <a:off x="566738" y="638175"/>
            <a:ext cx="2743200" cy="457200"/>
          </a:xfrm>
        </p:spPr>
        <p:txBody>
          <a:bodyPr/>
          <a:lstStyle/>
          <a:p>
            <a:r>
              <a:rPr lang="en-US" altLang="en-US" sz="4000" smtClean="0"/>
              <a:t>Multi-year Sea Ice Trends</a:t>
            </a:r>
          </a:p>
        </p:txBody>
      </p:sp>
      <p:sp>
        <p:nvSpPr>
          <p:cNvPr id="22531" name="Rectangle 14"/>
          <p:cNvSpPr>
            <a:spLocks noGrp="1" noChangeArrowheads="1"/>
          </p:cNvSpPr>
          <p:nvPr>
            <p:ph type="body" idx="4294967295"/>
          </p:nvPr>
        </p:nvSpPr>
        <p:spPr>
          <a:xfrm>
            <a:off x="495300" y="2165350"/>
            <a:ext cx="2601913" cy="5068888"/>
          </a:xfrm>
        </p:spPr>
        <p:txBody>
          <a:bodyPr/>
          <a:lstStyle/>
          <a:p>
            <a:r>
              <a:rPr lang="en-US" altLang="en-US" sz="1800" smtClean="0"/>
              <a:t>Distributions in (a) are approximately bimodal</a:t>
            </a:r>
          </a:p>
          <a:p>
            <a:pPr lvl="4"/>
            <a:endParaRPr lang="en-US" altLang="en-US" sz="1400" smtClean="0">
              <a:ea typeface="ＭＳ Ｐゴシック" panose="020B0600070205080204" pitchFamily="34" charset="-128"/>
            </a:endParaRPr>
          </a:p>
          <a:p>
            <a:r>
              <a:rPr lang="en-US" altLang="en-US" sz="1800" smtClean="0"/>
              <a:t>There is a shift in the modes of FY and MY ice</a:t>
            </a:r>
          </a:p>
          <a:p>
            <a:pPr lvl="4"/>
            <a:endParaRPr lang="en-US" altLang="en-US" sz="1400" smtClean="0">
              <a:ea typeface="ＭＳ Ｐゴシック" panose="020B0600070205080204" pitchFamily="34" charset="-128"/>
            </a:endParaRPr>
          </a:p>
          <a:p>
            <a:r>
              <a:rPr lang="en-US" altLang="en-US" sz="1800" smtClean="0"/>
              <a:t>Total area of ice in (b) is similar each winter</a:t>
            </a:r>
          </a:p>
          <a:p>
            <a:pPr lvl="4"/>
            <a:endParaRPr lang="en-US" altLang="en-US" sz="1400" smtClean="0">
              <a:ea typeface="ＭＳ Ｐゴシック" panose="020B0600070205080204" pitchFamily="34" charset="-128"/>
            </a:endParaRPr>
          </a:p>
          <a:p>
            <a:r>
              <a:rPr lang="en-US" altLang="en-US" sz="1800" smtClean="0"/>
              <a:t>Conclude that FY ice is replacing MY ice</a:t>
            </a:r>
          </a:p>
        </p:txBody>
      </p:sp>
      <p:grpSp>
        <p:nvGrpSpPr>
          <p:cNvPr id="22532" name="Group 14"/>
          <p:cNvGrpSpPr>
            <a:grpSpLocks/>
          </p:cNvGrpSpPr>
          <p:nvPr/>
        </p:nvGrpSpPr>
        <p:grpSpPr bwMode="auto">
          <a:xfrm>
            <a:off x="3297238" y="-152400"/>
            <a:ext cx="5922962" cy="7010400"/>
            <a:chOff x="2077" y="-96"/>
            <a:chExt cx="3731" cy="4416"/>
          </a:xfrm>
        </p:grpSpPr>
        <p:sp>
          <p:nvSpPr>
            <p:cNvPr id="22540" name="Rectangle 14"/>
            <p:cNvSpPr>
              <a:spLocks noChangeArrowheads="1"/>
            </p:cNvSpPr>
            <p:nvPr/>
          </p:nvSpPr>
          <p:spPr bwMode="auto">
            <a:xfrm>
              <a:off x="2112" y="-96"/>
              <a:ext cx="3696"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22541" name="Picture 9" descr="quev_trend"/>
            <p:cNvPicPr>
              <a:picLocks noChangeAspect="1" noChangeArrowheads="1"/>
            </p:cNvPicPr>
            <p:nvPr/>
          </p:nvPicPr>
          <p:blipFill>
            <a:blip r:embed="rId2">
              <a:extLst>
                <a:ext uri="{28A0092B-C50C-407E-A947-70E740481C1C}">
                  <a14:useLocalDpi xmlns:a14="http://schemas.microsoft.com/office/drawing/2010/main" val="0"/>
                </a:ext>
              </a:extLst>
            </a:blip>
            <a:srcRect l="5115" t="6247" r="6442" b="6706"/>
            <a:stretch>
              <a:fillRect/>
            </a:stretch>
          </p:blipFill>
          <p:spPr bwMode="auto">
            <a:xfrm>
              <a:off x="2077" y="28"/>
              <a:ext cx="3635" cy="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Line 15"/>
            <p:cNvSpPr>
              <a:spLocks noChangeShapeType="1"/>
            </p:cNvSpPr>
            <p:nvPr/>
          </p:nvSpPr>
          <p:spPr bwMode="auto">
            <a:xfrm>
              <a:off x="5423" y="68"/>
              <a:ext cx="0" cy="385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3" name="Rectangle 16"/>
            <p:cNvSpPr>
              <a:spLocks noChangeArrowheads="1"/>
            </p:cNvSpPr>
            <p:nvPr/>
          </p:nvSpPr>
          <p:spPr bwMode="auto">
            <a:xfrm>
              <a:off x="2520" y="3334"/>
              <a:ext cx="453" cy="40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44" name="Rectangle 18"/>
            <p:cNvSpPr>
              <a:spLocks noChangeArrowheads="1"/>
            </p:cNvSpPr>
            <p:nvPr/>
          </p:nvSpPr>
          <p:spPr bwMode="auto">
            <a:xfrm>
              <a:off x="2520" y="205"/>
              <a:ext cx="453" cy="40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45" name="Oval 19"/>
            <p:cNvSpPr>
              <a:spLocks noChangeArrowheads="1"/>
            </p:cNvSpPr>
            <p:nvPr/>
          </p:nvSpPr>
          <p:spPr bwMode="auto">
            <a:xfrm>
              <a:off x="3246" y="3198"/>
              <a:ext cx="453" cy="59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46" name="Oval 20"/>
            <p:cNvSpPr>
              <a:spLocks noChangeArrowheads="1"/>
            </p:cNvSpPr>
            <p:nvPr/>
          </p:nvSpPr>
          <p:spPr bwMode="auto">
            <a:xfrm>
              <a:off x="3246" y="68"/>
              <a:ext cx="453" cy="59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47" name="Text Box 22"/>
            <p:cNvSpPr txBox="1">
              <a:spLocks noChangeArrowheads="1"/>
            </p:cNvSpPr>
            <p:nvPr/>
          </p:nvSpPr>
          <p:spPr bwMode="auto">
            <a:xfrm>
              <a:off x="2290" y="73"/>
              <a:ext cx="181" cy="134"/>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400">
                  <a:solidFill>
                    <a:schemeClr val="bg1"/>
                  </a:solidFill>
                  <a:latin typeface="Arial" panose="020B0604020202020204" pitchFamily="34" charset="0"/>
                </a:rPr>
                <a:t>(a)</a:t>
              </a:r>
            </a:p>
          </p:txBody>
        </p:sp>
        <p:sp>
          <p:nvSpPr>
            <p:cNvPr id="22548" name="Text Box 23"/>
            <p:cNvSpPr txBox="1">
              <a:spLocks noChangeArrowheads="1"/>
            </p:cNvSpPr>
            <p:nvPr/>
          </p:nvSpPr>
          <p:spPr bwMode="auto">
            <a:xfrm>
              <a:off x="4512" y="73"/>
              <a:ext cx="182" cy="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400">
                  <a:latin typeface="Arial" panose="020B0604020202020204" pitchFamily="34" charset="0"/>
                </a:rPr>
                <a:t>(b)</a:t>
              </a:r>
            </a:p>
          </p:txBody>
        </p:sp>
      </p:grpSp>
      <p:sp>
        <p:nvSpPr>
          <p:cNvPr id="22534" name="TextBox 1"/>
          <p:cNvSpPr txBox="1">
            <a:spLocks noChangeArrowheads="1"/>
          </p:cNvSpPr>
          <p:nvPr/>
        </p:nvSpPr>
        <p:spPr bwMode="auto">
          <a:xfrm rot="5400000">
            <a:off x="5328444" y="2790031"/>
            <a:ext cx="17081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solidFill>
                  <a:srgbClr val="FF0000"/>
                </a:solidFill>
                <a:latin typeface="Arial" panose="020B0604020202020204" pitchFamily="34" charset="0"/>
              </a:rPr>
              <a:t>Multi-year ice</a:t>
            </a:r>
          </a:p>
        </p:txBody>
      </p:sp>
      <p:cxnSp>
        <p:nvCxnSpPr>
          <p:cNvPr id="4" name="Straight Arrow Connector 3"/>
          <p:cNvCxnSpPr>
            <a:endCxn id="22546" idx="5"/>
          </p:cNvCxnSpPr>
          <p:nvPr/>
        </p:nvCxnSpPr>
        <p:spPr bwMode="auto">
          <a:xfrm flipH="1" flipV="1">
            <a:off x="5767388" y="908050"/>
            <a:ext cx="415925" cy="1073150"/>
          </a:xfrm>
          <a:prstGeom prst="straightConnector1">
            <a:avLst/>
          </a:prstGeom>
          <a:ln>
            <a:solidFill>
              <a:srgbClr val="FF0000"/>
            </a:solidFill>
            <a:headEnd type="none" w="med" len="med"/>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22534" idx="3"/>
          </p:cNvCxnSpPr>
          <p:nvPr/>
        </p:nvCxnSpPr>
        <p:spPr bwMode="auto">
          <a:xfrm flipH="1">
            <a:off x="5656263" y="3844925"/>
            <a:ext cx="527050" cy="1231900"/>
          </a:xfrm>
          <a:prstGeom prst="straightConnector1">
            <a:avLst/>
          </a:prstGeom>
          <a:ln>
            <a:solidFill>
              <a:srgbClr val="FF0000"/>
            </a:solidFill>
            <a:headEnd type="none" w="med" len="med"/>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bwMode="auto">
          <a:xfrm flipV="1">
            <a:off x="3754438" y="973138"/>
            <a:ext cx="196850" cy="1163637"/>
          </a:xfrm>
          <a:prstGeom prst="straightConnector1">
            <a:avLst/>
          </a:prstGeom>
          <a:ln>
            <a:solidFill>
              <a:srgbClr val="FF0000"/>
            </a:solidFill>
            <a:headEnd type="none" w="med" len="med"/>
            <a:tailEnd type="triangle"/>
          </a:ln>
        </p:spPr>
        <p:style>
          <a:lnRef idx="2">
            <a:schemeClr val="accent1"/>
          </a:lnRef>
          <a:fillRef idx="0">
            <a:schemeClr val="accent1"/>
          </a:fillRef>
          <a:effectRef idx="1">
            <a:schemeClr val="accent1"/>
          </a:effectRef>
          <a:fontRef idx="minor">
            <a:schemeClr val="tx1"/>
          </a:fontRef>
        </p:style>
      </p:cxnSp>
      <p:sp>
        <p:nvSpPr>
          <p:cNvPr id="22538" name="TextBox 22"/>
          <p:cNvSpPr txBox="1">
            <a:spLocks noChangeArrowheads="1"/>
          </p:cNvSpPr>
          <p:nvPr/>
        </p:nvSpPr>
        <p:spPr bwMode="auto">
          <a:xfrm rot="5400000">
            <a:off x="2974975" y="2790825"/>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solidFill>
                  <a:srgbClr val="FF0000"/>
                </a:solidFill>
                <a:latin typeface="Arial" panose="020B0604020202020204" pitchFamily="34" charset="0"/>
              </a:rPr>
              <a:t>First year ice</a:t>
            </a:r>
          </a:p>
        </p:txBody>
      </p:sp>
      <p:cxnSp>
        <p:nvCxnSpPr>
          <p:cNvPr id="24" name="Straight Arrow Connector 23"/>
          <p:cNvCxnSpPr/>
          <p:nvPr/>
        </p:nvCxnSpPr>
        <p:spPr bwMode="auto">
          <a:xfrm>
            <a:off x="3738563" y="3844925"/>
            <a:ext cx="220662" cy="1447800"/>
          </a:xfrm>
          <a:prstGeom prst="straightConnector1">
            <a:avLst/>
          </a:prstGeom>
          <a:ln>
            <a:solidFill>
              <a:srgbClr val="FF0000"/>
            </a:solidFill>
            <a:headEnd type="none" w="med" len="med"/>
            <a:tailEnd type="triangl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766176" y="6457890"/>
            <a:ext cx="377824" cy="261610"/>
          </a:xfrm>
          <a:prstGeom prst="rect">
            <a:avLst/>
          </a:prstGeom>
          <a:noFill/>
        </p:spPr>
        <p:txBody>
          <a:bodyPr wrap="square" rtlCol="0">
            <a:spAutoFit/>
          </a:bodyPr>
          <a:lstStyle/>
          <a:p>
            <a:r>
              <a:rPr lang="en-US" sz="1100" b="0" dirty="0" smtClean="0"/>
              <a:t>15</a:t>
            </a:r>
            <a:endParaRPr lang="en-US" sz="1100" b="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IceMaskFe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638" y="0"/>
            <a:ext cx="6792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Grp="1" noChangeArrowheads="1"/>
          </p:cNvSpPr>
          <p:nvPr>
            <p:ph type="title" idx="4294967295"/>
          </p:nvPr>
        </p:nvSpPr>
        <p:spPr>
          <a:xfrm>
            <a:off x="3348038" y="5084763"/>
            <a:ext cx="2447925" cy="1309687"/>
          </a:xfrm>
        </p:spPr>
        <p:txBody>
          <a:bodyPr/>
          <a:lstStyle/>
          <a:p>
            <a:r>
              <a:rPr lang="en-US" altLang="en-US" sz="3200" smtClean="0"/>
              <a:t>Sea ice Thickness (FY/MY) Mapping</a:t>
            </a:r>
          </a:p>
        </p:txBody>
      </p:sp>
      <p:sp>
        <p:nvSpPr>
          <p:cNvPr id="23556" name="Rectangle 2"/>
          <p:cNvSpPr txBox="1">
            <a:spLocks noChangeArrowheads="1"/>
          </p:cNvSpPr>
          <p:nvPr/>
        </p:nvSpPr>
        <p:spPr bwMode="auto">
          <a:xfrm>
            <a:off x="6756400" y="4038600"/>
            <a:ext cx="2447925"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en-US" altLang="en-US" sz="2000">
                <a:solidFill>
                  <a:schemeClr val="tx2"/>
                </a:solidFill>
              </a:rPr>
              <a:t>From QuikSCAT</a:t>
            </a:r>
          </a:p>
        </p:txBody>
      </p:sp>
      <p:sp>
        <p:nvSpPr>
          <p:cNvPr id="5" name="TextBox 4"/>
          <p:cNvSpPr txBox="1"/>
          <p:nvPr/>
        </p:nvSpPr>
        <p:spPr>
          <a:xfrm>
            <a:off x="8766176" y="6457890"/>
            <a:ext cx="377824" cy="261610"/>
          </a:xfrm>
          <a:prstGeom prst="rect">
            <a:avLst/>
          </a:prstGeom>
          <a:noFill/>
        </p:spPr>
        <p:txBody>
          <a:bodyPr wrap="square" rtlCol="0">
            <a:spAutoFit/>
          </a:bodyPr>
          <a:lstStyle/>
          <a:p>
            <a:r>
              <a:rPr lang="en-US" sz="1100" b="0" dirty="0" smtClean="0"/>
              <a:t>16</a:t>
            </a:r>
            <a:endParaRPr lang="en-US" sz="1100" b="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81050" y="323850"/>
            <a:ext cx="7772400" cy="1143000"/>
          </a:xfrm>
        </p:spPr>
        <p:txBody>
          <a:bodyPr/>
          <a:lstStyle/>
          <a:p>
            <a:r>
              <a:rPr lang="en-US" altLang="en-US" smtClean="0"/>
              <a:t>Multi-Decade Change</a:t>
            </a:r>
          </a:p>
        </p:txBody>
      </p:sp>
      <p:sp>
        <p:nvSpPr>
          <p:cNvPr id="25603" name="Text Box 5"/>
          <p:cNvSpPr txBox="1">
            <a:spLocks noChangeArrowheads="1"/>
          </p:cNvSpPr>
          <p:nvPr/>
        </p:nvSpPr>
        <p:spPr bwMode="auto">
          <a:xfrm>
            <a:off x="457200" y="62230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400">
                <a:latin typeface="Bookman" pitchFamily="18" charset="0"/>
              </a:rPr>
              <a:t>SASS</a:t>
            </a:r>
          </a:p>
        </p:txBody>
      </p:sp>
      <p:sp>
        <p:nvSpPr>
          <p:cNvPr id="25604" name="Text Box 6"/>
          <p:cNvSpPr txBox="1">
            <a:spLocks noChangeArrowheads="1"/>
          </p:cNvSpPr>
          <p:nvPr/>
        </p:nvSpPr>
        <p:spPr bwMode="auto">
          <a:xfrm>
            <a:off x="2692400" y="6223000"/>
            <a:ext cx="1184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400">
                <a:latin typeface="Bookman" pitchFamily="18" charset="0"/>
              </a:rPr>
              <a:t>NSCAT</a:t>
            </a:r>
          </a:p>
        </p:txBody>
      </p:sp>
      <p:sp>
        <p:nvSpPr>
          <p:cNvPr id="25605" name="Text Box 7"/>
          <p:cNvSpPr txBox="1">
            <a:spLocks noChangeArrowheads="1"/>
          </p:cNvSpPr>
          <p:nvPr/>
        </p:nvSpPr>
        <p:spPr bwMode="auto">
          <a:xfrm>
            <a:off x="4876800" y="6223000"/>
            <a:ext cx="1419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400">
                <a:latin typeface="Bookman" pitchFamily="18" charset="0"/>
              </a:rPr>
              <a:t>SeaWinds</a:t>
            </a:r>
          </a:p>
        </p:txBody>
      </p:sp>
      <p:sp>
        <p:nvSpPr>
          <p:cNvPr id="25606" name="Text Box 8"/>
          <p:cNvSpPr txBox="1">
            <a:spLocks noChangeArrowheads="1"/>
          </p:cNvSpPr>
          <p:nvPr/>
        </p:nvSpPr>
        <p:spPr bwMode="auto">
          <a:xfrm>
            <a:off x="7239000" y="6223000"/>
            <a:ext cx="1419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400">
                <a:latin typeface="Bookman" pitchFamily="18" charset="0"/>
              </a:rPr>
              <a:t>SeaWinds</a:t>
            </a:r>
          </a:p>
        </p:txBody>
      </p:sp>
      <p:sp>
        <p:nvSpPr>
          <p:cNvPr id="25607" name="Oval 9"/>
          <p:cNvSpPr>
            <a:spLocks noChangeArrowheads="1"/>
          </p:cNvSpPr>
          <p:nvPr/>
        </p:nvSpPr>
        <p:spPr bwMode="auto">
          <a:xfrm>
            <a:off x="5486400" y="3962400"/>
            <a:ext cx="914400" cy="838200"/>
          </a:xfrm>
          <a:prstGeom prst="ellipse">
            <a:avLst/>
          </a:pr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sp>
        <p:nvSpPr>
          <p:cNvPr id="25608" name="Oval 10"/>
          <p:cNvSpPr>
            <a:spLocks noChangeArrowheads="1"/>
          </p:cNvSpPr>
          <p:nvPr/>
        </p:nvSpPr>
        <p:spPr bwMode="auto">
          <a:xfrm rot="-600000">
            <a:off x="5226050" y="2590800"/>
            <a:ext cx="304800" cy="1447800"/>
          </a:xfrm>
          <a:prstGeom prst="ellipse">
            <a:avLst/>
          </a:pr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pic>
        <p:nvPicPr>
          <p:cNvPr id="25609" name="Picture 14" descr="Greenland_Aanom_1978_2008a"/>
          <p:cNvPicPr>
            <a:picLocks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588" y="1922463"/>
            <a:ext cx="9167812" cy="403066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10" name="Text Box 15"/>
          <p:cNvSpPr txBox="1">
            <a:spLocks noChangeArrowheads="1"/>
          </p:cNvSpPr>
          <p:nvPr/>
        </p:nvSpPr>
        <p:spPr bwMode="auto">
          <a:xfrm>
            <a:off x="393700" y="5843588"/>
            <a:ext cx="9969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a:solidFill>
                  <a:schemeClr val="tx2"/>
                </a:solidFill>
                <a:latin typeface="Bookman" pitchFamily="18" charset="0"/>
              </a:rPr>
              <a:t>1978</a:t>
            </a:r>
          </a:p>
        </p:txBody>
      </p:sp>
      <p:sp>
        <p:nvSpPr>
          <p:cNvPr id="25611" name="Text Box 16"/>
          <p:cNvSpPr txBox="1">
            <a:spLocks noChangeArrowheads="1"/>
          </p:cNvSpPr>
          <p:nvPr/>
        </p:nvSpPr>
        <p:spPr bwMode="auto">
          <a:xfrm>
            <a:off x="2819400" y="5843588"/>
            <a:ext cx="9969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a:solidFill>
                  <a:schemeClr val="tx2"/>
                </a:solidFill>
                <a:latin typeface="Bookman" pitchFamily="18" charset="0"/>
              </a:rPr>
              <a:t>1996</a:t>
            </a:r>
          </a:p>
        </p:txBody>
      </p:sp>
      <p:sp>
        <p:nvSpPr>
          <p:cNvPr id="25612" name="Text Box 17"/>
          <p:cNvSpPr txBox="1">
            <a:spLocks noChangeArrowheads="1"/>
          </p:cNvSpPr>
          <p:nvPr/>
        </p:nvSpPr>
        <p:spPr bwMode="auto">
          <a:xfrm>
            <a:off x="5105400" y="5843588"/>
            <a:ext cx="9969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a:solidFill>
                  <a:schemeClr val="tx2"/>
                </a:solidFill>
                <a:latin typeface="Bookman" pitchFamily="18" charset="0"/>
              </a:rPr>
              <a:t>2000</a:t>
            </a:r>
          </a:p>
        </p:txBody>
      </p:sp>
      <p:sp>
        <p:nvSpPr>
          <p:cNvPr id="25613" name="Text Box 18"/>
          <p:cNvSpPr txBox="1">
            <a:spLocks noChangeArrowheads="1"/>
          </p:cNvSpPr>
          <p:nvPr/>
        </p:nvSpPr>
        <p:spPr bwMode="auto">
          <a:xfrm>
            <a:off x="7454900" y="5843588"/>
            <a:ext cx="9969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a:solidFill>
                  <a:schemeClr val="tx2"/>
                </a:solidFill>
                <a:latin typeface="Bookman" pitchFamily="18" charset="0"/>
              </a:rPr>
              <a:t>2008</a:t>
            </a:r>
          </a:p>
        </p:txBody>
      </p:sp>
      <p:graphicFrame>
        <p:nvGraphicFramePr>
          <p:cNvPr id="25614" name="Object 19"/>
          <p:cNvGraphicFramePr>
            <a:graphicFrameLocks noChangeAspect="1"/>
          </p:cNvGraphicFramePr>
          <p:nvPr/>
        </p:nvGraphicFramePr>
        <p:xfrm>
          <a:off x="2743200" y="1544638"/>
          <a:ext cx="3810000" cy="320675"/>
        </p:xfrm>
        <a:graphic>
          <a:graphicData uri="http://schemas.openxmlformats.org/presentationml/2006/ole">
            <mc:AlternateContent xmlns:mc="http://schemas.openxmlformats.org/markup-compatibility/2006">
              <mc:Choice xmlns:v="urn:schemas-microsoft-com:vml" Requires="v">
                <p:oleObj spid="_x0000_s25641" name="Image" r:id="rId5" imgW="4977778" imgH="419048" progId="Photoshop.Image.7">
                  <p:embed/>
                </p:oleObj>
              </mc:Choice>
              <mc:Fallback>
                <p:oleObj name="Image" r:id="rId5" imgW="4977778" imgH="419048" progId="Photoshop.Image.7">
                  <p:embed/>
                  <p:pic>
                    <p:nvPicPr>
                      <p:cNvPr id="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544638"/>
                        <a:ext cx="3810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15" name="Text Box 20"/>
          <p:cNvSpPr txBox="1">
            <a:spLocks noChangeArrowheads="1"/>
          </p:cNvSpPr>
          <p:nvPr/>
        </p:nvSpPr>
        <p:spPr bwMode="auto">
          <a:xfrm>
            <a:off x="1889125" y="1531938"/>
            <a:ext cx="755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latin typeface="Arial" panose="020B0604020202020204" pitchFamily="34" charset="0"/>
              </a:rPr>
              <a:t>-1 dB</a:t>
            </a:r>
          </a:p>
        </p:txBody>
      </p:sp>
      <p:sp>
        <p:nvSpPr>
          <p:cNvPr id="25616" name="Text Box 21"/>
          <p:cNvSpPr txBox="1">
            <a:spLocks noChangeArrowheads="1"/>
          </p:cNvSpPr>
          <p:nvPr/>
        </p:nvSpPr>
        <p:spPr bwMode="auto">
          <a:xfrm>
            <a:off x="6594475" y="1522413"/>
            <a:ext cx="671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latin typeface="Arial" panose="020B0604020202020204" pitchFamily="34" charset="0"/>
              </a:rPr>
              <a:t>1 dB</a:t>
            </a:r>
          </a:p>
        </p:txBody>
      </p:sp>
      <p:grpSp>
        <p:nvGrpSpPr>
          <p:cNvPr id="615463" name="Group 39"/>
          <p:cNvGrpSpPr>
            <a:grpSpLocks/>
          </p:cNvGrpSpPr>
          <p:nvPr/>
        </p:nvGrpSpPr>
        <p:grpSpPr bwMode="auto">
          <a:xfrm>
            <a:off x="117475" y="1193800"/>
            <a:ext cx="8301038" cy="2233613"/>
            <a:chOff x="74" y="752"/>
            <a:chExt cx="5229" cy="1407"/>
          </a:xfrm>
        </p:grpSpPr>
        <p:sp>
          <p:nvSpPr>
            <p:cNvPr id="25629" name="Oval 31"/>
            <p:cNvSpPr>
              <a:spLocks noChangeArrowheads="1"/>
            </p:cNvSpPr>
            <p:nvPr/>
          </p:nvSpPr>
          <p:spPr bwMode="auto">
            <a:xfrm rot="-1097275">
              <a:off x="1866" y="1515"/>
              <a:ext cx="533" cy="584"/>
            </a:xfrm>
            <a:prstGeom prst="ellipse">
              <a:avLst/>
            </a:prstGeom>
            <a:noFill/>
            <a:ln w="2857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sp>
          <p:nvSpPr>
            <p:cNvPr id="25630" name="Oval 32"/>
            <p:cNvSpPr>
              <a:spLocks noChangeArrowheads="1"/>
            </p:cNvSpPr>
            <p:nvPr/>
          </p:nvSpPr>
          <p:spPr bwMode="auto">
            <a:xfrm rot="-1097275">
              <a:off x="438" y="1497"/>
              <a:ext cx="533" cy="584"/>
            </a:xfrm>
            <a:prstGeom prst="ellipse">
              <a:avLst/>
            </a:prstGeom>
            <a:noFill/>
            <a:ln w="2857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sp>
          <p:nvSpPr>
            <p:cNvPr id="25631" name="Oval 33"/>
            <p:cNvSpPr>
              <a:spLocks noChangeArrowheads="1"/>
            </p:cNvSpPr>
            <p:nvPr/>
          </p:nvSpPr>
          <p:spPr bwMode="auto">
            <a:xfrm rot="-1097275">
              <a:off x="3288" y="1497"/>
              <a:ext cx="533" cy="584"/>
            </a:xfrm>
            <a:prstGeom prst="ellipse">
              <a:avLst/>
            </a:prstGeom>
            <a:noFill/>
            <a:ln w="2857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sp>
          <p:nvSpPr>
            <p:cNvPr id="25632" name="Oval 34"/>
            <p:cNvSpPr>
              <a:spLocks noChangeArrowheads="1"/>
            </p:cNvSpPr>
            <p:nvPr/>
          </p:nvSpPr>
          <p:spPr bwMode="auto">
            <a:xfrm rot="-1097275">
              <a:off x="4770" y="1575"/>
              <a:ext cx="533" cy="584"/>
            </a:xfrm>
            <a:prstGeom prst="ellipse">
              <a:avLst/>
            </a:prstGeom>
            <a:noFill/>
            <a:ln w="2857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sp>
          <p:nvSpPr>
            <p:cNvPr id="25633" name="Text Box 35"/>
            <p:cNvSpPr txBox="1">
              <a:spLocks noChangeArrowheads="1"/>
            </p:cNvSpPr>
            <p:nvPr/>
          </p:nvSpPr>
          <p:spPr bwMode="auto">
            <a:xfrm>
              <a:off x="74" y="752"/>
              <a:ext cx="138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solidFill>
                    <a:srgbClr val="FF9900"/>
                  </a:solidFill>
                  <a:latin typeface="Arial" panose="020B0604020202020204" pitchFamily="34" charset="0"/>
                </a:rPr>
                <a:t>Accumulation</a:t>
              </a:r>
            </a:p>
          </p:txBody>
        </p:sp>
        <p:sp>
          <p:nvSpPr>
            <p:cNvPr id="25634" name="Line 37"/>
            <p:cNvSpPr>
              <a:spLocks noChangeShapeType="1"/>
            </p:cNvSpPr>
            <p:nvPr/>
          </p:nvSpPr>
          <p:spPr bwMode="auto">
            <a:xfrm>
              <a:off x="180" y="1014"/>
              <a:ext cx="354" cy="510"/>
            </a:xfrm>
            <a:prstGeom prst="line">
              <a:avLst/>
            </a:prstGeom>
            <a:noFill/>
            <a:ln w="254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15464" name="Group 40"/>
          <p:cNvGrpSpPr>
            <a:grpSpLocks/>
          </p:cNvGrpSpPr>
          <p:nvPr/>
        </p:nvGrpSpPr>
        <p:grpSpPr bwMode="auto">
          <a:xfrm>
            <a:off x="5400675" y="1298575"/>
            <a:ext cx="3419475" cy="4460875"/>
            <a:chOff x="3402" y="818"/>
            <a:chExt cx="2154" cy="2810"/>
          </a:xfrm>
        </p:grpSpPr>
        <p:sp>
          <p:nvSpPr>
            <p:cNvPr id="25621" name="Oval 22"/>
            <p:cNvSpPr>
              <a:spLocks noChangeArrowheads="1"/>
            </p:cNvSpPr>
            <p:nvPr/>
          </p:nvSpPr>
          <p:spPr bwMode="auto">
            <a:xfrm rot="-1097275">
              <a:off x="4500" y="1674"/>
              <a:ext cx="390" cy="738"/>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sp>
          <p:nvSpPr>
            <p:cNvPr id="25622" name="Oval 23"/>
            <p:cNvSpPr>
              <a:spLocks noChangeArrowheads="1"/>
            </p:cNvSpPr>
            <p:nvPr/>
          </p:nvSpPr>
          <p:spPr bwMode="auto">
            <a:xfrm rot="-1097275">
              <a:off x="4605" y="2622"/>
              <a:ext cx="531" cy="1006"/>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sp>
          <p:nvSpPr>
            <p:cNvPr id="25623" name="Oval 24"/>
            <p:cNvSpPr>
              <a:spLocks noChangeArrowheads="1"/>
            </p:cNvSpPr>
            <p:nvPr/>
          </p:nvSpPr>
          <p:spPr bwMode="auto">
            <a:xfrm rot="-1914620">
              <a:off x="3402" y="2144"/>
              <a:ext cx="390" cy="943"/>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sp>
          <p:nvSpPr>
            <p:cNvPr id="25624" name="Oval 25"/>
            <p:cNvSpPr>
              <a:spLocks noChangeArrowheads="1"/>
            </p:cNvSpPr>
            <p:nvPr/>
          </p:nvSpPr>
          <p:spPr bwMode="auto">
            <a:xfrm rot="-1097275">
              <a:off x="5120" y="1344"/>
              <a:ext cx="249" cy="584"/>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sp>
          <p:nvSpPr>
            <p:cNvPr id="25625" name="Oval 27"/>
            <p:cNvSpPr>
              <a:spLocks noChangeArrowheads="1"/>
            </p:cNvSpPr>
            <p:nvPr/>
          </p:nvSpPr>
          <p:spPr bwMode="auto">
            <a:xfrm rot="3355925">
              <a:off x="4656" y="1281"/>
              <a:ext cx="249" cy="458"/>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sp>
          <p:nvSpPr>
            <p:cNvPr id="25626" name="Oval 29"/>
            <p:cNvSpPr>
              <a:spLocks noChangeArrowheads="1"/>
            </p:cNvSpPr>
            <p:nvPr/>
          </p:nvSpPr>
          <p:spPr bwMode="auto">
            <a:xfrm rot="-1097275">
              <a:off x="4925" y="2146"/>
              <a:ext cx="249" cy="418"/>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sp>
          <p:nvSpPr>
            <p:cNvPr id="25627" name="Text Box 36"/>
            <p:cNvSpPr txBox="1">
              <a:spLocks noChangeArrowheads="1"/>
            </p:cNvSpPr>
            <p:nvPr/>
          </p:nvSpPr>
          <p:spPr bwMode="auto">
            <a:xfrm>
              <a:off x="5018" y="818"/>
              <a:ext cx="53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solidFill>
                    <a:schemeClr val="tx2"/>
                  </a:solidFill>
                  <a:latin typeface="Arial" panose="020B0604020202020204" pitchFamily="34" charset="0"/>
                </a:rPr>
                <a:t>Melt</a:t>
              </a:r>
              <a:endParaRPr lang="en-US" altLang="en-US" sz="2000">
                <a:latin typeface="Arial" panose="020B0604020202020204" pitchFamily="34" charset="0"/>
              </a:endParaRPr>
            </a:p>
          </p:txBody>
        </p:sp>
        <p:sp>
          <p:nvSpPr>
            <p:cNvPr id="25628" name="Line 38"/>
            <p:cNvSpPr>
              <a:spLocks noChangeShapeType="1"/>
            </p:cNvSpPr>
            <p:nvPr/>
          </p:nvSpPr>
          <p:spPr bwMode="auto">
            <a:xfrm flipH="1">
              <a:off x="4878" y="1014"/>
              <a:ext cx="162" cy="306"/>
            </a:xfrm>
            <a:prstGeom prst="line">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619" name="Text Box 41"/>
          <p:cNvSpPr txBox="1">
            <a:spLocks noChangeArrowheads="1"/>
          </p:cNvSpPr>
          <p:nvPr/>
        </p:nvSpPr>
        <p:spPr bwMode="auto">
          <a:xfrm>
            <a:off x="3590925" y="1271588"/>
            <a:ext cx="2127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400">
                <a:latin typeface="Arial" panose="020B0604020202020204" pitchFamily="34" charset="0"/>
              </a:rPr>
              <a:t>change in radar backscatter</a:t>
            </a:r>
          </a:p>
        </p:txBody>
      </p:sp>
      <p:sp>
        <p:nvSpPr>
          <p:cNvPr id="25620" name="Text Box 42"/>
          <p:cNvSpPr txBox="1">
            <a:spLocks noChangeArrowheads="1"/>
          </p:cNvSpPr>
          <p:nvPr/>
        </p:nvSpPr>
        <p:spPr bwMode="auto">
          <a:xfrm>
            <a:off x="3098800" y="-42863"/>
            <a:ext cx="2795588" cy="76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4400">
                <a:solidFill>
                  <a:schemeClr val="tx2"/>
                </a:solidFill>
                <a:latin typeface="Helvetica" panose="020B0604020202020204" pitchFamily="34" charset="0"/>
              </a:rPr>
              <a:t>Greenland</a:t>
            </a:r>
          </a:p>
        </p:txBody>
      </p:sp>
      <p:sp>
        <p:nvSpPr>
          <p:cNvPr id="35" name="TextBox 34"/>
          <p:cNvSpPr txBox="1"/>
          <p:nvPr/>
        </p:nvSpPr>
        <p:spPr>
          <a:xfrm>
            <a:off x="8766176" y="6457890"/>
            <a:ext cx="377824" cy="261610"/>
          </a:xfrm>
          <a:prstGeom prst="rect">
            <a:avLst/>
          </a:prstGeom>
          <a:noFill/>
        </p:spPr>
        <p:txBody>
          <a:bodyPr wrap="square" rtlCol="0">
            <a:spAutoFit/>
          </a:bodyPr>
          <a:lstStyle/>
          <a:p>
            <a:r>
              <a:rPr lang="en-US" sz="1100" b="0" dirty="0" smtClean="0"/>
              <a:t>17</a:t>
            </a:r>
            <a:endParaRPr lang="en-US" sz="1100" b="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4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5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685800" y="-228600"/>
            <a:ext cx="7772400" cy="1143000"/>
          </a:xfrm>
        </p:spPr>
        <p:txBody>
          <a:bodyPr/>
          <a:lstStyle/>
          <a:p>
            <a:pPr eaLnBrk="1" hangingPunct="1">
              <a:defRPr/>
            </a:pPr>
            <a:r>
              <a:rPr lang="en-US" smtClean="0">
                <a:ea typeface="+mj-ea"/>
              </a:rPr>
              <a:t>Greenland Summer Melt</a:t>
            </a:r>
          </a:p>
        </p:txBody>
      </p:sp>
      <p:pic>
        <p:nvPicPr>
          <p:cNvPr id="27651" name="Picture 3" descr="False colour RGB images from a single day of Ku-band data (Oceansat-2) and C-band data (ASCAT). Land is grey. Summer melt is the dark green. Fast surface melt is red. Refrozen melt is bright white. Unmelted firn dark grey/blue. Credit: BY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p:cNvSpPr txBox="1">
            <a:spLocks noChangeArrowheads="1"/>
          </p:cNvSpPr>
          <p:nvPr/>
        </p:nvSpPr>
        <p:spPr bwMode="auto">
          <a:xfrm>
            <a:off x="304800" y="5334000"/>
            <a:ext cx="861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0"/>
              <a:t>False color RGB images from a single day of Ku-band data (Oceansat-2 H=Red, V=Grn) and C-band data (ASCAT=Blu). Land shows up as pink-grey. Deep melt is the green. Surface melt is red. Refrozen melt is bright white. Unmelted firn is dark grey/blue.  </a:t>
            </a:r>
          </a:p>
        </p:txBody>
      </p:sp>
      <p:sp>
        <p:nvSpPr>
          <p:cNvPr id="27653" name="Text Box 5"/>
          <p:cNvSpPr txBox="1">
            <a:spLocks noChangeArrowheads="1"/>
          </p:cNvSpPr>
          <p:nvPr/>
        </p:nvSpPr>
        <p:spPr bwMode="auto">
          <a:xfrm>
            <a:off x="76200" y="822325"/>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0"/>
              <a:t>During the Summer of 2012, Greenland endured one of the largest areal melt cycle observed in the satellite record.  The melt event was recorded by OSCAT and ASCAT. </a:t>
            </a:r>
          </a:p>
        </p:txBody>
      </p:sp>
      <p:sp>
        <p:nvSpPr>
          <p:cNvPr id="6" name="TextBox 5"/>
          <p:cNvSpPr txBox="1"/>
          <p:nvPr/>
        </p:nvSpPr>
        <p:spPr>
          <a:xfrm>
            <a:off x="8766176" y="6457890"/>
            <a:ext cx="377824" cy="261610"/>
          </a:xfrm>
          <a:prstGeom prst="rect">
            <a:avLst/>
          </a:prstGeom>
          <a:noFill/>
        </p:spPr>
        <p:txBody>
          <a:bodyPr wrap="square" rtlCol="0">
            <a:spAutoFit/>
          </a:bodyPr>
          <a:lstStyle/>
          <a:p>
            <a:r>
              <a:rPr lang="en-US" sz="1100" b="0" dirty="0" smtClean="0"/>
              <a:t>18</a:t>
            </a:r>
            <a:endParaRPr lang="en-US" sz="1100" b="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6013450" y="844550"/>
            <a:ext cx="306705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CC00"/>
                </a:solidFill>
                <a:latin typeface="Arial" panose="020B0604020202020204" pitchFamily="34" charset="0"/>
              </a:rPr>
              <a:t>First maps of snow accu- mulations (depth in meter, </a:t>
            </a:r>
            <a:r>
              <a:rPr lang="en-US" altLang="en-US" sz="1800">
                <a:solidFill>
                  <a:srgbClr val="002060"/>
                </a:solidFill>
                <a:latin typeface="Arial" panose="020B0604020202020204" pitchFamily="34" charset="0"/>
              </a:rPr>
              <a:t>5.5 months Oct.-Mar</a:t>
            </a:r>
            <a:r>
              <a:rPr lang="en-US" altLang="en-US" sz="1800">
                <a:solidFill>
                  <a:srgbClr val="FFFF00"/>
                </a:solidFill>
                <a:latin typeface="Arial" panose="020B0604020202020204" pitchFamily="34" charset="0"/>
              </a:rPr>
              <a:t>.</a:t>
            </a:r>
            <a:r>
              <a:rPr lang="en-US" altLang="en-US" sz="1800">
                <a:solidFill>
                  <a:srgbClr val="00CC00"/>
                </a:solidFill>
                <a:latin typeface="Arial" panose="020B0604020202020204" pitchFamily="34" charset="0"/>
              </a:rPr>
              <a:t>) in</a:t>
            </a:r>
          </a:p>
          <a:p>
            <a:pPr>
              <a:spcBef>
                <a:spcPct val="0"/>
              </a:spcBef>
              <a:buFontTx/>
              <a:buNone/>
            </a:pPr>
            <a:r>
              <a:rPr lang="en-US" altLang="en-US" sz="1800">
                <a:solidFill>
                  <a:srgbClr val="00CC00"/>
                </a:solidFill>
                <a:latin typeface="Arial" panose="020B0604020202020204" pitchFamily="34" charset="0"/>
              </a:rPr>
              <a:t>the percolation zone seen by NASA QuikSCAT data.</a:t>
            </a:r>
          </a:p>
          <a:p>
            <a:pPr>
              <a:spcBef>
                <a:spcPct val="0"/>
              </a:spcBef>
              <a:buFontTx/>
              <a:buNone/>
            </a:pPr>
            <a:endParaRPr lang="en-US" altLang="en-US" sz="1800">
              <a:solidFill>
                <a:srgbClr val="00CC00"/>
              </a:solidFill>
              <a:latin typeface="Arial" panose="020B0604020202020204" pitchFamily="34" charset="0"/>
            </a:endParaRPr>
          </a:p>
          <a:p>
            <a:pPr>
              <a:spcBef>
                <a:spcPct val="0"/>
              </a:spcBef>
              <a:buFontTx/>
              <a:buNone/>
            </a:pPr>
            <a:r>
              <a:rPr lang="en-US" altLang="en-US" sz="1800">
                <a:solidFill>
                  <a:srgbClr val="00CC00"/>
                </a:solidFill>
                <a:latin typeface="Arial" panose="020B0604020202020204" pitchFamily="34" charset="0"/>
              </a:rPr>
              <a:t>Satellite results agrees to within 8.6% compared to in-situ data at NASA-SE automatic weather station. </a:t>
            </a:r>
          </a:p>
        </p:txBody>
      </p:sp>
      <p:grpSp>
        <p:nvGrpSpPr>
          <p:cNvPr id="28675" name="Group 5"/>
          <p:cNvGrpSpPr>
            <a:grpSpLocks noChangeAspect="1"/>
          </p:cNvGrpSpPr>
          <p:nvPr/>
        </p:nvGrpSpPr>
        <p:grpSpPr bwMode="auto">
          <a:xfrm>
            <a:off x="73025" y="1093788"/>
            <a:ext cx="2889250" cy="5487987"/>
            <a:chOff x="2015" y="203"/>
            <a:chExt cx="1584" cy="3008"/>
          </a:xfrm>
        </p:grpSpPr>
        <p:pic>
          <p:nvPicPr>
            <p:cNvPr id="28688" name="Picture 6" descr="S1B1197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33766" t="18863" r="27533" b="6657"/>
            <a:stretch>
              <a:fillRect/>
            </a:stretch>
          </p:blipFill>
          <p:spPr bwMode="auto">
            <a:xfrm>
              <a:off x="2015" y="203"/>
              <a:ext cx="1582"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7" descr="S1B1197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6657" b="86879"/>
            <a:stretch>
              <a:fillRect/>
            </a:stretch>
          </p:blipFill>
          <p:spPr bwMode="auto">
            <a:xfrm>
              <a:off x="2015" y="3050"/>
              <a:ext cx="1584"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6" name="Text Box 8"/>
          <p:cNvSpPr txBox="1">
            <a:spLocks noChangeAspect="1" noChangeArrowheads="1"/>
          </p:cNvSpPr>
          <p:nvPr/>
        </p:nvSpPr>
        <p:spPr bwMode="auto">
          <a:xfrm>
            <a:off x="1690688" y="5937250"/>
            <a:ext cx="1184275" cy="304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en-US" altLang="en-US" sz="1400">
                <a:solidFill>
                  <a:srgbClr val="FFFFFF"/>
                </a:solidFill>
                <a:latin typeface="Arial" panose="020B0604020202020204" pitchFamily="34" charset="0"/>
              </a:rPr>
              <a:t>2001-2002</a:t>
            </a:r>
          </a:p>
        </p:txBody>
      </p:sp>
      <p:grpSp>
        <p:nvGrpSpPr>
          <p:cNvPr id="28677" name="Group 9"/>
          <p:cNvGrpSpPr>
            <a:grpSpLocks noChangeAspect="1"/>
          </p:cNvGrpSpPr>
          <p:nvPr/>
        </p:nvGrpSpPr>
        <p:grpSpPr bwMode="auto">
          <a:xfrm>
            <a:off x="3055938" y="1093788"/>
            <a:ext cx="2890837" cy="5487987"/>
            <a:chOff x="1727" y="575"/>
            <a:chExt cx="1585" cy="3009"/>
          </a:xfrm>
        </p:grpSpPr>
        <p:grpSp>
          <p:nvGrpSpPr>
            <p:cNvPr id="28684" name="Group 10"/>
            <p:cNvGrpSpPr>
              <a:grpSpLocks noChangeAspect="1"/>
            </p:cNvGrpSpPr>
            <p:nvPr/>
          </p:nvGrpSpPr>
          <p:grpSpPr bwMode="auto">
            <a:xfrm>
              <a:off x="1727" y="575"/>
              <a:ext cx="1585" cy="3009"/>
              <a:chOff x="2009" y="402"/>
              <a:chExt cx="1585" cy="3009"/>
            </a:xfrm>
          </p:grpSpPr>
          <p:pic>
            <p:nvPicPr>
              <p:cNvPr id="28686" name="Picture 11" descr="S1B1197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6657" b="86879"/>
              <a:stretch>
                <a:fillRect/>
              </a:stretch>
            </p:blipFill>
            <p:spPr bwMode="auto">
              <a:xfrm>
                <a:off x="2010" y="3250"/>
                <a:ext cx="1584"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12" descr="S1B17180"/>
              <p:cNvPicPr>
                <a:picLocks noChangeAspect="1" noChangeArrowheads="1"/>
              </p:cNvPicPr>
              <p:nvPr/>
            </p:nvPicPr>
            <p:blipFill>
              <a:blip r:embed="rId4">
                <a:extLst>
                  <a:ext uri="{28A0092B-C50C-407E-A947-70E740481C1C}">
                    <a14:useLocalDpi xmlns:a14="http://schemas.microsoft.com/office/drawing/2010/main" val="0"/>
                  </a:ext>
                </a:extLst>
              </a:blip>
              <a:srcRect l="33766" t="18863" r="27533" b="6657"/>
              <a:stretch>
                <a:fillRect/>
              </a:stretch>
            </p:blipFill>
            <p:spPr bwMode="auto">
              <a:xfrm>
                <a:off x="2009" y="402"/>
                <a:ext cx="1582"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5" name="Text Box 13"/>
            <p:cNvSpPr txBox="1">
              <a:spLocks noChangeAspect="1" noChangeArrowheads="1"/>
            </p:cNvSpPr>
            <p:nvPr/>
          </p:nvSpPr>
          <p:spPr bwMode="auto">
            <a:xfrm>
              <a:off x="2614" y="3230"/>
              <a:ext cx="649" cy="167"/>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en-US" altLang="en-US" sz="1400">
                  <a:solidFill>
                    <a:srgbClr val="FFFFFF"/>
                  </a:solidFill>
                  <a:latin typeface="Arial" panose="020B0604020202020204" pitchFamily="34" charset="0"/>
                </a:rPr>
                <a:t>2002-2003</a:t>
              </a:r>
            </a:p>
          </p:txBody>
        </p:sp>
      </p:grpSp>
      <p:grpSp>
        <p:nvGrpSpPr>
          <p:cNvPr id="74766" name="Group 14"/>
          <p:cNvGrpSpPr>
            <a:grpSpLocks/>
          </p:cNvGrpSpPr>
          <p:nvPr/>
        </p:nvGrpSpPr>
        <p:grpSpPr bwMode="auto">
          <a:xfrm>
            <a:off x="757238" y="3690938"/>
            <a:ext cx="8386762" cy="2471737"/>
            <a:chOff x="477" y="2325"/>
            <a:chExt cx="5283" cy="1557"/>
          </a:xfrm>
        </p:grpSpPr>
        <p:sp>
          <p:nvSpPr>
            <p:cNvPr id="28681" name="Rectangle 15"/>
            <p:cNvSpPr>
              <a:spLocks noChangeArrowheads="1"/>
            </p:cNvSpPr>
            <p:nvPr/>
          </p:nvSpPr>
          <p:spPr bwMode="auto">
            <a:xfrm>
              <a:off x="3795" y="2690"/>
              <a:ext cx="1965" cy="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2060"/>
                  </a:solidFill>
                  <a:latin typeface="Arial" panose="020B0604020202020204" pitchFamily="34" charset="0"/>
                </a:rPr>
                <a:t>Detection of severe accu- mulation (~double normal amount) in SE Greenland in 2002-2003.  </a:t>
              </a:r>
            </a:p>
            <a:p>
              <a:pPr>
                <a:spcBef>
                  <a:spcPct val="0"/>
                </a:spcBef>
                <a:buFontTx/>
                <a:buNone/>
              </a:pPr>
              <a:endParaRPr lang="en-US" altLang="en-US" sz="1000">
                <a:solidFill>
                  <a:srgbClr val="002060"/>
                </a:solidFill>
                <a:latin typeface="Arial" panose="020B0604020202020204" pitchFamily="34" charset="0"/>
              </a:endParaRPr>
            </a:p>
            <a:p>
              <a:pPr>
                <a:spcBef>
                  <a:spcPct val="0"/>
                </a:spcBef>
                <a:buFontTx/>
                <a:buNone/>
              </a:pPr>
              <a:r>
                <a:rPr lang="en-US" altLang="en-US" sz="1800">
                  <a:solidFill>
                    <a:srgbClr val="002060"/>
                  </a:solidFill>
                  <a:latin typeface="Arial" panose="020B0604020202020204" pitchFamily="34" charset="0"/>
                </a:rPr>
                <a:t>Less accumulation in SE Greenland in 2002-2003.</a:t>
              </a:r>
            </a:p>
          </p:txBody>
        </p:sp>
        <p:sp>
          <p:nvSpPr>
            <p:cNvPr id="28682" name="Rectangle 16"/>
            <p:cNvSpPr>
              <a:spLocks noChangeArrowheads="1"/>
            </p:cNvSpPr>
            <p:nvPr/>
          </p:nvSpPr>
          <p:spPr bwMode="auto">
            <a:xfrm>
              <a:off x="2351" y="2325"/>
              <a:ext cx="321" cy="1484"/>
            </a:xfrm>
            <a:prstGeom prst="rect">
              <a:avLst/>
            </a:prstGeom>
            <a:noFill/>
            <a:ln w="381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sp>
          <p:nvSpPr>
            <p:cNvPr id="28683" name="Rectangle 17"/>
            <p:cNvSpPr>
              <a:spLocks noChangeArrowheads="1"/>
            </p:cNvSpPr>
            <p:nvPr/>
          </p:nvSpPr>
          <p:spPr bwMode="auto">
            <a:xfrm>
              <a:off x="477" y="2326"/>
              <a:ext cx="321" cy="1484"/>
            </a:xfrm>
            <a:prstGeom prst="rect">
              <a:avLst/>
            </a:prstGeom>
            <a:noFill/>
            <a:ln w="381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grpSp>
      <p:sp>
        <p:nvSpPr>
          <p:cNvPr id="28679" name="Text Box 19"/>
          <p:cNvSpPr txBox="1">
            <a:spLocks noChangeArrowheads="1"/>
          </p:cNvSpPr>
          <p:nvPr/>
        </p:nvSpPr>
        <p:spPr bwMode="auto">
          <a:xfrm>
            <a:off x="712788" y="55563"/>
            <a:ext cx="77374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en-US" altLang="en-US">
                <a:solidFill>
                  <a:schemeClr val="hlink"/>
                </a:solidFill>
                <a:latin typeface="Arial" panose="020B0604020202020204" pitchFamily="34" charset="0"/>
              </a:rPr>
              <a:t>QuikSCAT Snow Accumulation Maps</a:t>
            </a:r>
          </a:p>
        </p:txBody>
      </p:sp>
      <p:sp>
        <p:nvSpPr>
          <p:cNvPr id="28680" name="Rectangle 20"/>
          <p:cNvSpPr>
            <a:spLocks noChangeArrowheads="1"/>
          </p:cNvSpPr>
          <p:nvPr/>
        </p:nvSpPr>
        <p:spPr bwMode="auto">
          <a:xfrm>
            <a:off x="1704975" y="481013"/>
            <a:ext cx="579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en-US" altLang="en-US" sz="2000">
                <a:solidFill>
                  <a:srgbClr val="00CC00"/>
                </a:solidFill>
                <a:latin typeface="Arial" panose="020B0604020202020204" pitchFamily="34" charset="0"/>
              </a:rPr>
              <a:t>Anomalous accumulation in 2002-2003</a:t>
            </a:r>
          </a:p>
        </p:txBody>
      </p:sp>
      <p:sp>
        <p:nvSpPr>
          <p:cNvPr id="18" name="TextBox 17"/>
          <p:cNvSpPr txBox="1"/>
          <p:nvPr/>
        </p:nvSpPr>
        <p:spPr>
          <a:xfrm>
            <a:off x="8766176" y="6457890"/>
            <a:ext cx="377824" cy="261610"/>
          </a:xfrm>
          <a:prstGeom prst="rect">
            <a:avLst/>
          </a:prstGeom>
          <a:noFill/>
        </p:spPr>
        <p:txBody>
          <a:bodyPr wrap="square" rtlCol="0">
            <a:spAutoFit/>
          </a:bodyPr>
          <a:lstStyle/>
          <a:p>
            <a:r>
              <a:rPr lang="en-US" sz="1100" b="0" dirty="0" smtClean="0"/>
              <a:t>19</a:t>
            </a:r>
            <a:endParaRPr lang="en-US" sz="1100" b="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4766"/>
                                        </p:tgtEl>
                                        <p:attrNameLst>
                                          <p:attrName>style.visibility</p:attrName>
                                        </p:attrNameLst>
                                      </p:cBhvr>
                                      <p:to>
                                        <p:strVal val="visible"/>
                                      </p:to>
                                    </p:set>
                                    <p:animEffect transition="in" filter="wipe(left)">
                                      <p:cBhvr>
                                        <p:cTn id="7" dur="500"/>
                                        <p:tgtEl>
                                          <p:spTgt spid="74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smtClean="0"/>
              <a:t>The World at </a:t>
            </a:r>
            <a:br>
              <a:rPr lang="en-US" altLang="en-US" smtClean="0"/>
            </a:br>
            <a:r>
              <a:rPr lang="en-US" altLang="en-US" smtClean="0"/>
              <a:t>Ku-Band (14 GHz)</a:t>
            </a:r>
          </a:p>
        </p:txBody>
      </p:sp>
      <p:sp>
        <p:nvSpPr>
          <p:cNvPr id="3" name="Content Placeholder 2"/>
          <p:cNvSpPr>
            <a:spLocks noGrp="1"/>
          </p:cNvSpPr>
          <p:nvPr>
            <p:ph idx="1"/>
          </p:nvPr>
        </p:nvSpPr>
        <p:spPr/>
        <p:txBody>
          <a:bodyPr/>
          <a:lstStyle/>
          <a:p>
            <a:endParaRPr lang="en-US"/>
          </a:p>
        </p:txBody>
      </p:sp>
      <p:pic>
        <p:nvPicPr>
          <p:cNvPr id="9219" name="Picture 3" descr="world-a.gif                                                    00000002Macintosh HD                   B06B3B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8763000"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839200" y="6477000"/>
            <a:ext cx="152400" cy="261610"/>
          </a:xfrm>
          <a:prstGeom prst="rect">
            <a:avLst/>
          </a:prstGeom>
          <a:noFill/>
        </p:spPr>
        <p:txBody>
          <a:bodyPr wrap="square" rtlCol="0">
            <a:spAutoFit/>
          </a:bodyPr>
          <a:lstStyle/>
          <a:p>
            <a:r>
              <a:rPr lang="en-US" sz="1100" b="0" dirty="0" smtClean="0"/>
              <a:t>2</a:t>
            </a:r>
            <a:endParaRPr lang="en-US" sz="1100" b="0" dirty="0"/>
          </a:p>
        </p:txBody>
      </p:sp>
      <p:pic>
        <p:nvPicPr>
          <p:cNvPr id="9" name="Picture 7" descr="MERSlogo163Cnb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76200"/>
            <a:ext cx="660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smtClean="0"/>
              <a:t>Mapping of inundation</a:t>
            </a:r>
          </a:p>
        </p:txBody>
      </p:sp>
      <p:sp>
        <p:nvSpPr>
          <p:cNvPr id="30723" name="Rectangle 3"/>
          <p:cNvSpPr>
            <a:spLocks noGrp="1" noChangeArrowheads="1"/>
          </p:cNvSpPr>
          <p:nvPr>
            <p:ph type="body" sz="half" idx="1"/>
          </p:nvPr>
        </p:nvSpPr>
        <p:spPr>
          <a:xfrm>
            <a:off x="838200" y="1371600"/>
            <a:ext cx="4038600" cy="2438400"/>
          </a:xfrm>
        </p:spPr>
        <p:txBody>
          <a:bodyPr/>
          <a:lstStyle/>
          <a:p>
            <a:r>
              <a:rPr lang="en-US" altLang="en-US" sz="1800" dirty="0" smtClean="0"/>
              <a:t>Grasslands are frequently inundated seasonally.  The Brazilian Pantanal is an example.</a:t>
            </a:r>
          </a:p>
          <a:p>
            <a:r>
              <a:rPr lang="en-US" altLang="en-US" sz="1800" dirty="0" smtClean="0"/>
              <a:t>During the wet season from October to March, backscatter increases as ground becomes inundated and approaches bright values similar to Tropical Forest.  As water recedes, backscatter decreases to yearly </a:t>
            </a:r>
            <a:r>
              <a:rPr lang="en-US" altLang="en-US" sz="1800" dirty="0" smtClean="0"/>
              <a:t>lows. </a:t>
            </a:r>
            <a:endParaRPr lang="en-US" altLang="en-US" sz="1800" dirty="0" smtClean="0"/>
          </a:p>
        </p:txBody>
      </p:sp>
      <p:graphicFrame>
        <p:nvGraphicFramePr>
          <p:cNvPr id="30724" name="Object 4"/>
          <p:cNvGraphicFramePr>
            <a:graphicFrameLocks noChangeAspect="1"/>
          </p:cNvGraphicFramePr>
          <p:nvPr>
            <p:ph sz="quarter" idx="2"/>
          </p:nvPr>
        </p:nvGraphicFramePr>
        <p:xfrm>
          <a:off x="1752600" y="4419600"/>
          <a:ext cx="6096000" cy="2074863"/>
        </p:xfrm>
        <a:graphic>
          <a:graphicData uri="http://schemas.openxmlformats.org/presentationml/2006/ole">
            <mc:AlternateContent xmlns:mc="http://schemas.openxmlformats.org/markup-compatibility/2006">
              <mc:Choice xmlns:v="urn:schemas-microsoft-com:vml" Requires="v">
                <p:oleObj spid="_x0000_s30733" name="ChartFX OLE Embedded Object" r:id="rId3" imgW="5364960" imgH="1826386" progId="CfxDocServer.CfxDocServer.1">
                  <p:embed/>
                </p:oleObj>
              </mc:Choice>
              <mc:Fallback>
                <p:oleObj name="ChartFX OLE Embedded Object" r:id="rId3" imgW="5364960" imgH="1826386" progId="CfxDocServer.CfxDocServer.1">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419600"/>
                        <a:ext cx="6096000" cy="207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25" name="Picture 7" descr="Pantanal"/>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105400" y="1371600"/>
            <a:ext cx="3505200" cy="22780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6" name="Text Box 9"/>
          <p:cNvSpPr txBox="1">
            <a:spLocks noChangeArrowheads="1"/>
          </p:cNvSpPr>
          <p:nvPr/>
        </p:nvSpPr>
        <p:spPr bwMode="auto">
          <a:xfrm>
            <a:off x="5105400" y="3733800"/>
            <a:ext cx="338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latin typeface="Arial" panose="020B0604020202020204" pitchFamily="34" charset="0"/>
              </a:rPr>
              <a:t>Pantanal during the wet season</a:t>
            </a:r>
          </a:p>
        </p:txBody>
      </p:sp>
      <p:sp>
        <p:nvSpPr>
          <p:cNvPr id="7" name="TextBox 6"/>
          <p:cNvSpPr txBox="1"/>
          <p:nvPr/>
        </p:nvSpPr>
        <p:spPr>
          <a:xfrm>
            <a:off x="8766176" y="6457890"/>
            <a:ext cx="377824" cy="261610"/>
          </a:xfrm>
          <a:prstGeom prst="rect">
            <a:avLst/>
          </a:prstGeom>
          <a:noFill/>
        </p:spPr>
        <p:txBody>
          <a:bodyPr wrap="square" rtlCol="0">
            <a:spAutoFit/>
          </a:bodyPr>
          <a:lstStyle/>
          <a:p>
            <a:r>
              <a:rPr lang="en-US" sz="1100" b="0" dirty="0"/>
              <a:t>2</a:t>
            </a:r>
            <a:r>
              <a:rPr lang="en-US" sz="1100" b="0" dirty="0" smtClean="0"/>
              <a:t>0</a:t>
            </a:r>
            <a:endParaRPr lang="en-US" sz="1100" b="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228600"/>
            <a:ext cx="7772400" cy="1143000"/>
          </a:xfrm>
        </p:spPr>
        <p:txBody>
          <a:bodyPr/>
          <a:lstStyle/>
          <a:p>
            <a:r>
              <a:rPr lang="en-US" altLang="en-US" sz="4000" smtClean="0"/>
              <a:t>Drought &amp; Flood Monitoring</a:t>
            </a:r>
            <a:br>
              <a:rPr lang="en-US" altLang="en-US" sz="4000" smtClean="0"/>
            </a:br>
            <a:r>
              <a:rPr lang="en-US" altLang="en-US" sz="2400" smtClean="0"/>
              <a:t>(Malaria Prediction)</a:t>
            </a:r>
          </a:p>
        </p:txBody>
      </p:sp>
      <p:sp>
        <p:nvSpPr>
          <p:cNvPr id="31747" name="Rectangle 3"/>
          <p:cNvSpPr>
            <a:spLocks noGrp="1" noChangeArrowheads="1"/>
          </p:cNvSpPr>
          <p:nvPr>
            <p:ph type="body" sz="half" idx="1"/>
          </p:nvPr>
        </p:nvSpPr>
        <p:spPr>
          <a:xfrm>
            <a:off x="5334000" y="1598131"/>
            <a:ext cx="3810000" cy="4114800"/>
          </a:xfrm>
        </p:spPr>
        <p:txBody>
          <a:bodyPr/>
          <a:lstStyle/>
          <a:p>
            <a:pPr marL="0" indent="0">
              <a:lnSpc>
                <a:spcPct val="80000"/>
              </a:lnSpc>
              <a:buFont typeface="Monotype Sorts" pitchFamily="2" charset="2"/>
              <a:buNone/>
            </a:pPr>
            <a:r>
              <a:rPr lang="en-US" altLang="en-US" sz="2000" dirty="0" smtClean="0"/>
              <a:t>Scatterometer-based mapping of flooding and water inundation is especially useful for malaria risk mapping as mosquitoes begin life as aquatic larvae and adults rarely travel more than 2km from their breeding site in their two to three week lifetime.  A number of organizations are using </a:t>
            </a:r>
            <a:r>
              <a:rPr lang="en-US" altLang="en-US" sz="2000" dirty="0" smtClean="0"/>
              <a:t>scatterometer data as </a:t>
            </a:r>
            <a:r>
              <a:rPr lang="en-US" altLang="en-US" sz="2000" dirty="0" smtClean="0"/>
              <a:t>input to models predicting malaria outbreaks related to flooding conditions.</a:t>
            </a:r>
          </a:p>
        </p:txBody>
      </p:sp>
      <p:sp useBgFill="1">
        <p:nvSpPr>
          <p:cNvPr id="31748" name="Rectangle 4"/>
          <p:cNvSpPr>
            <a:spLocks noChangeArrowheads="1"/>
          </p:cNvSpPr>
          <p:nvPr/>
        </p:nvSpPr>
        <p:spPr bwMode="auto">
          <a:xfrm>
            <a:off x="8001000" y="6324600"/>
            <a:ext cx="990600" cy="304800"/>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pic>
        <p:nvPicPr>
          <p:cNvPr id="31750" name="Picture 6" descr="quev-a-NAf99-300-3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600"/>
            <a:ext cx="46482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itesa1_6376500mediu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953000"/>
            <a:ext cx="19050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scatterometer image - South Afri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3463" y="3886200"/>
            <a:ext cx="28019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descr="CERSlogo">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2600" y="5719763"/>
            <a:ext cx="89535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55" name="AfricaAnimation.avi">
            <a:hlinkClick r:id="" action="ppaction://media"/>
          </p:cNvPr>
          <p:cNvPicPr>
            <a:picLocks noRot="1" noChangeAspect="1" noChangeArrowheads="1"/>
          </p:cNvPicPr>
          <p:nvPr>
            <p:ph sz="half" idx="2"/>
            <a:videoFile r:link="rId1"/>
          </p:nvPr>
        </p:nvPicPr>
        <p:blipFill>
          <a:blip r:embed="rId9">
            <a:extLst>
              <a:ext uri="{28A0092B-C50C-407E-A947-70E740481C1C}">
                <a14:useLocalDpi xmlns:a14="http://schemas.microsoft.com/office/drawing/2010/main" val="0"/>
              </a:ext>
            </a:extLst>
          </a:blip>
          <a:srcRect/>
          <a:stretch>
            <a:fillRect/>
          </a:stretch>
        </p:blipFill>
        <p:spPr>
          <a:xfrm>
            <a:off x="76200" y="3886200"/>
            <a:ext cx="2171700" cy="28575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p:cNvSpPr txBox="1"/>
          <p:nvPr/>
        </p:nvSpPr>
        <p:spPr>
          <a:xfrm>
            <a:off x="8766176" y="6520190"/>
            <a:ext cx="377824" cy="261610"/>
          </a:xfrm>
          <a:prstGeom prst="rect">
            <a:avLst/>
          </a:prstGeom>
          <a:noFill/>
        </p:spPr>
        <p:txBody>
          <a:bodyPr wrap="square" rtlCol="0">
            <a:spAutoFit/>
          </a:bodyPr>
          <a:lstStyle/>
          <a:p>
            <a:r>
              <a:rPr lang="en-US" sz="1100" b="0" dirty="0" smtClean="0"/>
              <a:t>21</a:t>
            </a:r>
            <a:endParaRPr lang="en-US" sz="1100" b="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389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338955"/>
                </p:tgtEl>
              </p:cMediaNode>
            </p:video>
            <p:seq concurrent="1" nextAc="seek">
              <p:cTn id="8" restart="whenNotActive" fill="hold" evtFilter="cancelBubble" nodeType="interactiveSeq">
                <p:stCondLst>
                  <p:cond evt="onClick" delay="0">
                    <p:tgtEl>
                      <p:spTgt spid="33895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38955"/>
                                        </p:tgtEl>
                                      </p:cBhvr>
                                    </p:cmd>
                                  </p:childTnLst>
                                </p:cTn>
                              </p:par>
                            </p:childTnLst>
                          </p:cTn>
                        </p:par>
                      </p:childTnLst>
                    </p:cTn>
                  </p:par>
                </p:childTnLst>
              </p:cTn>
              <p:nextCondLst>
                <p:cond evt="onClick" delay="0">
                  <p:tgtEl>
                    <p:spTgt spid="33895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295400" y="476250"/>
            <a:ext cx="4419600" cy="361950"/>
          </a:xfrm>
        </p:spPr>
        <p:txBody>
          <a:bodyPr/>
          <a:lstStyle/>
          <a:p>
            <a:r>
              <a:rPr lang="en-US" altLang="en-US" smtClean="0"/>
              <a:t>Vegetation Classification</a:t>
            </a:r>
          </a:p>
        </p:txBody>
      </p:sp>
      <p:sp>
        <p:nvSpPr>
          <p:cNvPr id="34819" name="Rectangle 3"/>
          <p:cNvSpPr>
            <a:spLocks noGrp="1" noChangeArrowheads="1"/>
          </p:cNvSpPr>
          <p:nvPr>
            <p:ph type="body" idx="1"/>
          </p:nvPr>
        </p:nvSpPr>
        <p:spPr>
          <a:xfrm>
            <a:off x="685800" y="1981200"/>
            <a:ext cx="7772400" cy="4114800"/>
          </a:xfrm>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Lst>
        </p:spPr>
        <p:txBody>
          <a:bodyPr/>
          <a:lstStyle/>
          <a:p>
            <a:endParaRPr lang="en-US" altLang="en-US" smtClean="0"/>
          </a:p>
        </p:txBody>
      </p:sp>
      <p:pic>
        <p:nvPicPr>
          <p:cNvPr id="34820" name="Picture 4" descr="NSCAT_415-631_cal4.gif                                         00003309Macintosh HD                   B06B3B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39850"/>
            <a:ext cx="7086600"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NSCAT_415-631_cal4C.gif                                        00003309Macintosh HD                   B06B3B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0"/>
            <a:ext cx="3459163"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766176" y="6457890"/>
            <a:ext cx="377824" cy="261610"/>
          </a:xfrm>
          <a:prstGeom prst="rect">
            <a:avLst/>
          </a:prstGeom>
          <a:noFill/>
        </p:spPr>
        <p:txBody>
          <a:bodyPr wrap="square" rtlCol="0">
            <a:spAutoFit/>
          </a:bodyPr>
          <a:lstStyle/>
          <a:p>
            <a:r>
              <a:rPr lang="en-US" sz="1100" b="0" dirty="0" smtClean="0"/>
              <a:t>22</a:t>
            </a:r>
            <a:endParaRPr lang="en-US" sz="1100" b="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6200" y="600075"/>
            <a:ext cx="9220200" cy="457200"/>
          </a:xfrm>
          <a:noFill/>
        </p:spPr>
        <p:txBody>
          <a:bodyPr/>
          <a:lstStyle/>
          <a:p>
            <a:r>
              <a:rPr lang="en-US" altLang="en-US" sz="4800" smtClean="0">
                <a:solidFill>
                  <a:srgbClr val="FFFF00"/>
                </a:solidFill>
              </a:rPr>
              <a:t>Amazon Deforestation</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393825"/>
            <a:ext cx="7239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5295900" y="1543050"/>
            <a:ext cx="141128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solidFill>
                  <a:schemeClr val="bg1"/>
                </a:solidFill>
                <a:latin typeface="Arial" panose="020B0604020202020204" pitchFamily="34" charset="0"/>
              </a:rPr>
              <a:t>Change</a:t>
            </a:r>
          </a:p>
          <a:p>
            <a:pPr>
              <a:spcBef>
                <a:spcPct val="0"/>
              </a:spcBef>
              <a:buFontTx/>
              <a:buNone/>
            </a:pPr>
            <a:r>
              <a:rPr lang="en-US" altLang="en-US" sz="2000">
                <a:solidFill>
                  <a:schemeClr val="bg1"/>
                </a:solidFill>
                <a:latin typeface="Arial" panose="020B0604020202020204" pitchFamily="34" charset="0"/>
              </a:rPr>
              <a:t>1978-1996</a:t>
            </a:r>
          </a:p>
        </p:txBody>
      </p:sp>
      <p:sp>
        <p:nvSpPr>
          <p:cNvPr id="35845" name="Text Box 5"/>
          <p:cNvSpPr txBox="1">
            <a:spLocks noChangeArrowheads="1"/>
          </p:cNvSpPr>
          <p:nvPr/>
        </p:nvSpPr>
        <p:spPr bwMode="auto">
          <a:xfrm>
            <a:off x="6880225" y="4051300"/>
            <a:ext cx="228917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solidFill>
                  <a:srgbClr val="FFFF00"/>
                </a:solidFill>
                <a:latin typeface="Helvetica" panose="020B0604020202020204" pitchFamily="34" charset="0"/>
              </a:rPr>
              <a:t>Colors show areas of significant change</a:t>
            </a:r>
          </a:p>
        </p:txBody>
      </p:sp>
      <p:sp useBgFill="1">
        <p:nvSpPr>
          <p:cNvPr id="35846" name="Rectangle 6"/>
          <p:cNvSpPr>
            <a:spLocks noChangeArrowheads="1"/>
          </p:cNvSpPr>
          <p:nvPr/>
        </p:nvSpPr>
        <p:spPr bwMode="auto">
          <a:xfrm>
            <a:off x="2247900" y="6146800"/>
            <a:ext cx="4762500" cy="368300"/>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grpSp>
        <p:nvGrpSpPr>
          <p:cNvPr id="713735" name="Group 7"/>
          <p:cNvGrpSpPr>
            <a:grpSpLocks/>
          </p:cNvGrpSpPr>
          <p:nvPr/>
        </p:nvGrpSpPr>
        <p:grpSpPr bwMode="auto">
          <a:xfrm>
            <a:off x="762000" y="2760663"/>
            <a:ext cx="6692900" cy="3754437"/>
            <a:chOff x="470" y="1555"/>
            <a:chExt cx="3907" cy="2023"/>
          </a:xfrm>
        </p:grpSpPr>
        <p:sp>
          <p:nvSpPr>
            <p:cNvPr id="35853" name="Text Box 8"/>
            <p:cNvSpPr txBox="1">
              <a:spLocks noChangeArrowheads="1"/>
            </p:cNvSpPr>
            <p:nvPr/>
          </p:nvSpPr>
          <p:spPr bwMode="auto">
            <a:xfrm>
              <a:off x="470" y="1555"/>
              <a:ext cx="936"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solidFill>
                    <a:srgbClr val="0004CB"/>
                  </a:solidFill>
                  <a:latin typeface="Arial" panose="020B0604020202020204" pitchFamily="34" charset="0"/>
                </a:rPr>
                <a:t>Light area</a:t>
              </a:r>
            </a:p>
            <a:p>
              <a:pPr>
                <a:spcBef>
                  <a:spcPct val="0"/>
                </a:spcBef>
                <a:buFontTx/>
                <a:buNone/>
              </a:pPr>
              <a:r>
                <a:rPr lang="en-US" altLang="en-US" sz="2000">
                  <a:solidFill>
                    <a:srgbClr val="0004CB"/>
                  </a:solidFill>
                  <a:latin typeface="Arial" panose="020B0604020202020204" pitchFamily="34" charset="0"/>
                </a:rPr>
                <a:t>is rainforest</a:t>
              </a:r>
            </a:p>
          </p:txBody>
        </p:sp>
        <p:sp>
          <p:nvSpPr>
            <p:cNvPr id="35854" name="Text Box 9"/>
            <p:cNvSpPr txBox="1">
              <a:spLocks noChangeArrowheads="1"/>
            </p:cNvSpPr>
            <p:nvPr/>
          </p:nvSpPr>
          <p:spPr bwMode="auto">
            <a:xfrm>
              <a:off x="1632" y="3362"/>
              <a:ext cx="2745"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solidFill>
                    <a:schemeClr val="bg1"/>
                  </a:solidFill>
                  <a:latin typeface="Arial" panose="020B0604020202020204" pitchFamily="34" charset="0"/>
                </a:rPr>
                <a:t>Darker area is savannah &amp; shrubland</a:t>
              </a:r>
            </a:p>
          </p:txBody>
        </p:sp>
      </p:grpSp>
      <p:sp>
        <p:nvSpPr>
          <p:cNvPr id="35848" name="Text Box 10"/>
          <p:cNvSpPr txBox="1">
            <a:spLocks noChangeArrowheads="1"/>
          </p:cNvSpPr>
          <p:nvPr/>
        </p:nvSpPr>
        <p:spPr bwMode="auto">
          <a:xfrm>
            <a:off x="441325" y="6427788"/>
            <a:ext cx="1676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400">
                <a:latin typeface="Arial" panose="020B0604020202020204" pitchFamily="34" charset="0"/>
              </a:rPr>
              <a:t>radar </a:t>
            </a:r>
            <a:r>
              <a:rPr lang="en-US" altLang="en-US" sz="1400">
                <a:solidFill>
                  <a:schemeClr val="bg1"/>
                </a:solidFill>
                <a:latin typeface="Arial" panose="020B0604020202020204" pitchFamily="34" charset="0"/>
              </a:rPr>
              <a:t>backscatter</a:t>
            </a:r>
          </a:p>
        </p:txBody>
      </p:sp>
      <p:sp>
        <p:nvSpPr>
          <p:cNvPr id="35850" name="Oval 12"/>
          <p:cNvSpPr>
            <a:spLocks noChangeArrowheads="1"/>
          </p:cNvSpPr>
          <p:nvPr/>
        </p:nvSpPr>
        <p:spPr bwMode="auto">
          <a:xfrm rot="-2216965">
            <a:off x="830263" y="3627438"/>
            <a:ext cx="1450975" cy="2916237"/>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sp useBgFill="1">
        <p:nvSpPr>
          <p:cNvPr id="35851" name="Rectangle 13"/>
          <p:cNvSpPr>
            <a:spLocks noChangeArrowheads="1"/>
          </p:cNvSpPr>
          <p:nvPr/>
        </p:nvSpPr>
        <p:spPr bwMode="auto">
          <a:xfrm rot="-1871497">
            <a:off x="461963" y="4803775"/>
            <a:ext cx="628650" cy="919163"/>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sp>
        <p:nvSpPr>
          <p:cNvPr id="35852" name="Text Box 14"/>
          <p:cNvSpPr txBox="1">
            <a:spLocks noChangeArrowheads="1"/>
          </p:cNvSpPr>
          <p:nvPr/>
        </p:nvSpPr>
        <p:spPr bwMode="auto">
          <a:xfrm>
            <a:off x="117475" y="4860925"/>
            <a:ext cx="1422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solidFill>
                  <a:srgbClr val="FFFF00"/>
                </a:solidFill>
                <a:latin typeface="Helvetica" panose="020B0604020202020204" pitchFamily="34" charset="0"/>
              </a:rPr>
              <a:t>Mountain changes due to snow</a:t>
            </a:r>
          </a:p>
        </p:txBody>
      </p:sp>
      <p:sp>
        <p:nvSpPr>
          <p:cNvPr id="15" name="TextBox 14"/>
          <p:cNvSpPr txBox="1"/>
          <p:nvPr/>
        </p:nvSpPr>
        <p:spPr>
          <a:xfrm>
            <a:off x="8766176" y="6457890"/>
            <a:ext cx="377824" cy="261610"/>
          </a:xfrm>
          <a:prstGeom prst="rect">
            <a:avLst/>
          </a:prstGeom>
          <a:noFill/>
        </p:spPr>
        <p:txBody>
          <a:bodyPr wrap="square" rtlCol="0">
            <a:spAutoFit/>
          </a:bodyPr>
          <a:lstStyle/>
          <a:p>
            <a:r>
              <a:rPr lang="en-US" sz="1100" b="0" dirty="0" smtClean="0">
                <a:solidFill>
                  <a:schemeClr val="bg1"/>
                </a:solidFill>
              </a:rPr>
              <a:t>23</a:t>
            </a:r>
            <a:endParaRPr lang="en-US" sz="1100" b="0" dirty="0">
              <a:solidFill>
                <a:schemeClr val="bg1"/>
              </a:solidFill>
            </a:endParaRPr>
          </a:p>
        </p:txBody>
      </p:sp>
    </p:spTree>
  </p:cSld>
  <p:clrMapOvr>
    <a:masterClrMapping/>
  </p:clrMapOvr>
  <p:transition advClick="0" advTm="1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713735"/>
                                        </p:tgtEl>
                                        <p:attrNameLst>
                                          <p:attrName>style.visibility</p:attrName>
                                        </p:attrNameLst>
                                      </p:cBhvr>
                                      <p:to>
                                        <p:strVal val="visible"/>
                                      </p:to>
                                    </p:set>
                                    <p:anim calcmode="lin" valueType="num">
                                      <p:cBhvr additive="base">
                                        <p:cTn id="7" dur="500" fill="hold"/>
                                        <p:tgtEl>
                                          <p:spTgt spid="713735"/>
                                        </p:tgtEl>
                                        <p:attrNameLst>
                                          <p:attrName>ppt_x</p:attrName>
                                        </p:attrNameLst>
                                      </p:cBhvr>
                                      <p:tavLst>
                                        <p:tav tm="0">
                                          <p:val>
                                            <p:strVal val="#ppt_x"/>
                                          </p:val>
                                        </p:tav>
                                        <p:tav tm="100000">
                                          <p:val>
                                            <p:strVal val="#ppt_x"/>
                                          </p:val>
                                        </p:tav>
                                      </p:tavLst>
                                    </p:anim>
                                    <p:anim calcmode="lin" valueType="num">
                                      <p:cBhvr additive="base">
                                        <p:cTn id="8" dur="500" fill="hold"/>
                                        <p:tgtEl>
                                          <p:spTgt spid="7137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81000" y="304800"/>
            <a:ext cx="6096000" cy="1143000"/>
          </a:xfrm>
        </p:spPr>
        <p:txBody>
          <a:bodyPr/>
          <a:lstStyle/>
          <a:p>
            <a:r>
              <a:rPr lang="en-US" altLang="en-US" sz="3600" smtClean="0"/>
              <a:t>Wind Direction over</a:t>
            </a:r>
            <a:br>
              <a:rPr lang="en-US" altLang="en-US" sz="3600" smtClean="0"/>
            </a:br>
            <a:r>
              <a:rPr lang="en-US" altLang="en-US" sz="3600" smtClean="0"/>
              <a:t>Greenland from snow dunes</a:t>
            </a:r>
          </a:p>
        </p:txBody>
      </p:sp>
      <p:sp>
        <p:nvSpPr>
          <p:cNvPr id="37891" name="Text Box 4"/>
          <p:cNvSpPr txBox="1">
            <a:spLocks noChangeArrowheads="1"/>
          </p:cNvSpPr>
          <p:nvPr/>
        </p:nvSpPr>
        <p:spPr bwMode="auto">
          <a:xfrm>
            <a:off x="1530350" y="6096000"/>
            <a:ext cx="29083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9pPr>
          </a:lstStyle>
          <a:p>
            <a:r>
              <a:rPr lang="en-US" altLang="en-US" sz="2400" b="0">
                <a:solidFill>
                  <a:schemeClr val="tx2"/>
                </a:solidFill>
                <a:latin typeface="Times New Roman" panose="02020603050405020304" pitchFamily="18" charset="0"/>
              </a:rPr>
              <a:t>Scatterometer-derived</a:t>
            </a:r>
          </a:p>
        </p:txBody>
      </p:sp>
      <p:sp>
        <p:nvSpPr>
          <p:cNvPr id="37892" name="Text Box 5"/>
          <p:cNvSpPr txBox="1">
            <a:spLocks noChangeArrowheads="1"/>
          </p:cNvSpPr>
          <p:nvPr/>
        </p:nvSpPr>
        <p:spPr bwMode="auto">
          <a:xfrm>
            <a:off x="5815013" y="6096000"/>
            <a:ext cx="22066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9pPr>
          </a:lstStyle>
          <a:p>
            <a:r>
              <a:rPr lang="en-US" altLang="en-US" sz="2400" b="0">
                <a:solidFill>
                  <a:schemeClr val="tx2"/>
                </a:solidFill>
                <a:latin typeface="Times New Roman" panose="02020603050405020304" pitchFamily="18" charset="0"/>
              </a:rPr>
              <a:t>Katabatic model</a:t>
            </a:r>
          </a:p>
        </p:txBody>
      </p:sp>
      <p:pic>
        <p:nvPicPr>
          <p:cNvPr id="3789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628775"/>
            <a:ext cx="7010400"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4" name="Text Box 12"/>
          <p:cNvSpPr txBox="1">
            <a:spLocks noChangeArrowheads="1"/>
          </p:cNvSpPr>
          <p:nvPr/>
        </p:nvSpPr>
        <p:spPr bwMode="auto">
          <a:xfrm>
            <a:off x="7239000" y="1219200"/>
            <a:ext cx="1131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400"/>
              <a:t>sastrugi</a:t>
            </a:r>
          </a:p>
        </p:txBody>
      </p:sp>
      <p:graphicFrame>
        <p:nvGraphicFramePr>
          <p:cNvPr id="37895" name="Object 13"/>
          <p:cNvGraphicFramePr>
            <a:graphicFrameLocks noChangeAspect="1"/>
          </p:cNvGraphicFramePr>
          <p:nvPr>
            <p:ph idx="1"/>
          </p:nvPr>
        </p:nvGraphicFramePr>
        <p:xfrm>
          <a:off x="6400800" y="0"/>
          <a:ext cx="2743200" cy="1296988"/>
        </p:xfrm>
        <a:graphic>
          <a:graphicData uri="http://schemas.openxmlformats.org/presentationml/2006/ole">
            <mc:AlternateContent xmlns:mc="http://schemas.openxmlformats.org/markup-compatibility/2006">
              <mc:Choice xmlns:v="urn:schemas-microsoft-com:vml" Requires="v">
                <p:oleObj spid="_x0000_s37902" name="Image" r:id="rId5" imgW="6717460" imgH="3174603" progId="Photoshop.Image.7">
                  <p:embed/>
                </p:oleObj>
              </mc:Choice>
              <mc:Fallback>
                <p:oleObj name="Image" r:id="rId5" imgW="6717460" imgH="3174603" progId="Photoshop.Image.7">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0"/>
                        <a:ext cx="274320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Box 7"/>
          <p:cNvSpPr txBox="1"/>
          <p:nvPr/>
        </p:nvSpPr>
        <p:spPr>
          <a:xfrm>
            <a:off x="8766176" y="6457890"/>
            <a:ext cx="377824" cy="261610"/>
          </a:xfrm>
          <a:prstGeom prst="rect">
            <a:avLst/>
          </a:prstGeom>
          <a:noFill/>
        </p:spPr>
        <p:txBody>
          <a:bodyPr wrap="square" rtlCol="0">
            <a:spAutoFit/>
          </a:bodyPr>
          <a:lstStyle/>
          <a:p>
            <a:r>
              <a:rPr lang="en-US" sz="1100" b="0" dirty="0" smtClean="0"/>
              <a:t>24</a:t>
            </a:r>
            <a:endParaRPr lang="en-US" sz="1100" b="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corner_reflector.png"/>
          <p:cNvPicPr>
            <a:picLocks noChangeAspect="1"/>
          </p:cNvPicPr>
          <p:nvPr/>
        </p:nvPicPr>
        <p:blipFill>
          <a:blip r:embed="rId2">
            <a:extLst>
              <a:ext uri="{28A0092B-C50C-407E-A947-70E740481C1C}">
                <a14:useLocalDpi xmlns:a14="http://schemas.microsoft.com/office/drawing/2010/main" val="0"/>
              </a:ext>
            </a:extLst>
          </a:blip>
          <a:srcRect l="21191" t="8589" r="18114" b="9676"/>
          <a:stretch>
            <a:fillRect/>
          </a:stretch>
        </p:blipFill>
        <p:spPr bwMode="auto">
          <a:xfrm>
            <a:off x="5226050" y="244475"/>
            <a:ext cx="391795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descr="cantanarypola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4925" y="3325813"/>
            <a:ext cx="4029075"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5"/>
          <p:cNvSpPr txBox="1">
            <a:spLocks noChangeArrowheads="1"/>
          </p:cNvSpPr>
          <p:nvPr/>
        </p:nvSpPr>
        <p:spPr bwMode="auto">
          <a:xfrm>
            <a:off x="5624513" y="111125"/>
            <a:ext cx="32242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800">
                <a:latin typeface="Arial" panose="020B0604020202020204" pitchFamily="34" charset="0"/>
              </a:rPr>
              <a:t>Building and ground acting as a dihedral corner reflector</a:t>
            </a:r>
          </a:p>
        </p:txBody>
      </p:sp>
      <p:sp>
        <p:nvSpPr>
          <p:cNvPr id="39941" name="TextBox 6"/>
          <p:cNvSpPr txBox="1">
            <a:spLocks noChangeArrowheads="1"/>
          </p:cNvSpPr>
          <p:nvPr/>
        </p:nvSpPr>
        <p:spPr bwMode="auto">
          <a:xfrm>
            <a:off x="685800" y="5410200"/>
            <a:ext cx="53721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b="0" dirty="0">
                <a:latin typeface="Arial" panose="020B0604020202020204" pitchFamily="34" charset="0"/>
              </a:rPr>
              <a:t>Illustrative observations from all azimuth angles for a single 4-sided dihedral corner reflector such as a building for various magnitude differences.</a:t>
            </a:r>
          </a:p>
        </p:txBody>
      </p:sp>
      <p:sp>
        <p:nvSpPr>
          <p:cNvPr id="39942" name="TextBox 7"/>
          <p:cNvSpPr txBox="1">
            <a:spLocks noChangeArrowheads="1"/>
          </p:cNvSpPr>
          <p:nvPr/>
        </p:nvSpPr>
        <p:spPr bwMode="auto">
          <a:xfrm>
            <a:off x="69850" y="1235075"/>
            <a:ext cx="51562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r>
              <a:rPr lang="en-US" altLang="en-US" sz="2000" b="0" dirty="0">
                <a:latin typeface="Arial" panose="020B0604020202020204" pitchFamily="34" charset="0"/>
              </a:rPr>
              <a:t>Urban areas with regularly-gridded road systems exhibit  σ</a:t>
            </a:r>
            <a:r>
              <a:rPr lang="en-US" altLang="en-US" sz="2000" b="0" baseline="30000" dirty="0">
                <a:latin typeface="Arial" panose="020B0604020202020204" pitchFamily="34" charset="0"/>
              </a:rPr>
              <a:t>0</a:t>
            </a:r>
            <a:r>
              <a:rPr lang="en-US" altLang="en-US" sz="2000" b="0" dirty="0">
                <a:latin typeface="Arial" panose="020B0604020202020204" pitchFamily="34" charset="0"/>
              </a:rPr>
              <a:t> azimuth responses consistent with dihedral corner reflectors</a:t>
            </a:r>
          </a:p>
          <a:p>
            <a:pPr lvl="1">
              <a:spcBef>
                <a:spcPct val="0"/>
              </a:spcBef>
              <a:buFontTx/>
              <a:buNone/>
            </a:pPr>
            <a:r>
              <a:rPr lang="en-US" altLang="en-US" sz="2000" b="0" dirty="0">
                <a:latin typeface="Arial" panose="020B0604020202020204" pitchFamily="34" charset="0"/>
                <a:ea typeface="ＭＳ Ｐゴシック" panose="020B0600070205080204" pitchFamily="34" charset="-128"/>
              </a:rPr>
              <a:t>- Building orientation consistent with road orientation</a:t>
            </a:r>
          </a:p>
          <a:p>
            <a:pPr>
              <a:spcBef>
                <a:spcPct val="0"/>
              </a:spcBef>
            </a:pPr>
            <a:r>
              <a:rPr lang="en-US" altLang="en-US" sz="2000" b="0" dirty="0">
                <a:latin typeface="Arial" panose="020B0604020202020204" pitchFamily="34" charset="0"/>
              </a:rPr>
              <a:t>Density of buildings are proportional to signal strength</a:t>
            </a:r>
          </a:p>
          <a:p>
            <a:pPr>
              <a:spcBef>
                <a:spcPct val="0"/>
              </a:spcBef>
            </a:pPr>
            <a:r>
              <a:rPr lang="en-US" altLang="en-US" sz="2000" b="0" dirty="0">
                <a:latin typeface="Arial" panose="020B0604020202020204" pitchFamily="34" charset="0"/>
              </a:rPr>
              <a:t>Azimuthal variations present to some extent in most urban areas</a:t>
            </a:r>
          </a:p>
          <a:p>
            <a:pPr>
              <a:spcBef>
                <a:spcPct val="0"/>
              </a:spcBef>
            </a:pPr>
            <a:r>
              <a:rPr lang="en-US" altLang="en-US" sz="2000" b="0" dirty="0">
                <a:latin typeface="Arial" panose="020B0604020202020204" pitchFamily="34" charset="0"/>
              </a:rPr>
              <a:t>Seasonal variations exist for many urban areas</a:t>
            </a:r>
          </a:p>
          <a:p>
            <a:pPr>
              <a:spcBef>
                <a:spcPct val="0"/>
              </a:spcBef>
            </a:pPr>
            <a:r>
              <a:rPr lang="en-US" altLang="en-US" sz="2000" b="0" dirty="0">
                <a:latin typeface="Arial" panose="020B0604020202020204" pitchFamily="34" charset="0"/>
              </a:rPr>
              <a:t>Each urban area response is unique and evolving over time </a:t>
            </a:r>
          </a:p>
          <a:p>
            <a:pPr>
              <a:spcBef>
                <a:spcPct val="0"/>
              </a:spcBef>
            </a:pPr>
            <a:endParaRPr lang="en-US" altLang="en-US" sz="2000" b="0" dirty="0">
              <a:latin typeface="Arial" panose="020B0604020202020204" pitchFamily="34" charset="0"/>
            </a:endParaRPr>
          </a:p>
          <a:p>
            <a:pPr>
              <a:spcBef>
                <a:spcPct val="0"/>
              </a:spcBef>
            </a:pPr>
            <a:endParaRPr lang="en-US" altLang="en-US" sz="2000" b="0" dirty="0">
              <a:latin typeface="Arial" panose="020B0604020202020204" pitchFamily="34" charset="0"/>
            </a:endParaRPr>
          </a:p>
        </p:txBody>
      </p:sp>
      <p:sp>
        <p:nvSpPr>
          <p:cNvPr id="39943" name="TextBox 8"/>
          <p:cNvSpPr txBox="1">
            <a:spLocks noChangeArrowheads="1"/>
          </p:cNvSpPr>
          <p:nvPr/>
        </p:nvSpPr>
        <p:spPr bwMode="auto">
          <a:xfrm>
            <a:off x="838200" y="168275"/>
            <a:ext cx="39655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latin typeface="Arial" panose="020B0604020202020204" pitchFamily="34" charset="0"/>
              </a:rPr>
              <a:t>QuikSCAT σ</a:t>
            </a:r>
            <a:r>
              <a:rPr lang="en-US" altLang="en-US" sz="2000" baseline="30000">
                <a:latin typeface="Arial" panose="020B0604020202020204" pitchFamily="34" charset="0"/>
              </a:rPr>
              <a:t>0</a:t>
            </a:r>
            <a:r>
              <a:rPr lang="en-US" altLang="en-US" sz="2000">
                <a:latin typeface="Arial" panose="020B0604020202020204" pitchFamily="34" charset="0"/>
              </a:rPr>
              <a:t> Azimuth Response for Urban Areas</a:t>
            </a:r>
          </a:p>
        </p:txBody>
      </p:sp>
      <p:sp>
        <p:nvSpPr>
          <p:cNvPr id="39944" name="TextBox 1"/>
          <p:cNvSpPr txBox="1">
            <a:spLocks noChangeArrowheads="1"/>
          </p:cNvSpPr>
          <p:nvPr/>
        </p:nvSpPr>
        <p:spPr bwMode="auto">
          <a:xfrm>
            <a:off x="4335463" y="6581775"/>
            <a:ext cx="2360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200">
                <a:latin typeface="Arial" panose="020B0604020202020204" pitchFamily="34" charset="0"/>
              </a:rPr>
              <a:t>* From paper currently in review</a:t>
            </a:r>
          </a:p>
        </p:txBody>
      </p:sp>
      <p:sp>
        <p:nvSpPr>
          <p:cNvPr id="9" name="TextBox 8"/>
          <p:cNvSpPr txBox="1"/>
          <p:nvPr/>
        </p:nvSpPr>
        <p:spPr>
          <a:xfrm>
            <a:off x="8766176" y="6457890"/>
            <a:ext cx="377824" cy="261610"/>
          </a:xfrm>
          <a:prstGeom prst="rect">
            <a:avLst/>
          </a:prstGeom>
          <a:noFill/>
        </p:spPr>
        <p:txBody>
          <a:bodyPr wrap="square" rtlCol="0">
            <a:spAutoFit/>
          </a:bodyPr>
          <a:lstStyle/>
          <a:p>
            <a:r>
              <a:rPr lang="en-US" sz="1100" b="0" dirty="0" smtClean="0"/>
              <a:t>25</a:t>
            </a:r>
            <a:endParaRPr lang="en-US" sz="1100" b="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compass_Beijing.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9525"/>
            <a:ext cx="298767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6" descr="UR_Beijin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4988" y="3295650"/>
            <a:ext cx="4802187"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7"/>
          <p:cNvSpPr txBox="1">
            <a:spLocks noChangeArrowheads="1"/>
          </p:cNvSpPr>
          <p:nvPr/>
        </p:nvSpPr>
        <p:spPr bwMode="auto">
          <a:xfrm>
            <a:off x="3175" y="120650"/>
            <a:ext cx="4311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en-US" altLang="en-US">
                <a:latin typeface="Arial" panose="020B0604020202020204" pitchFamily="34" charset="0"/>
              </a:rPr>
              <a:t>Beijing, China</a:t>
            </a:r>
          </a:p>
        </p:txBody>
      </p:sp>
      <p:pic>
        <p:nvPicPr>
          <p:cNvPr id="40965" name="Picture 4" descr="Beijin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09675"/>
            <a:ext cx="43751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8"/>
          <p:cNvSpPr txBox="1">
            <a:spLocks noChangeArrowheads="1"/>
          </p:cNvSpPr>
          <p:nvPr/>
        </p:nvSpPr>
        <p:spPr bwMode="auto">
          <a:xfrm>
            <a:off x="-96838" y="762000"/>
            <a:ext cx="4632326"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en-US" altLang="en-US" sz="1600">
                <a:latin typeface="Arial" panose="020B0604020202020204" pitchFamily="34" charset="0"/>
              </a:rPr>
              <a:t>1922 σ</a:t>
            </a:r>
            <a:r>
              <a:rPr lang="en-US" altLang="en-US" sz="1600" baseline="30000">
                <a:latin typeface="Arial" panose="020B0604020202020204" pitchFamily="34" charset="0"/>
              </a:rPr>
              <a:t>0</a:t>
            </a:r>
            <a:r>
              <a:rPr lang="en-US" altLang="en-US" sz="1600">
                <a:latin typeface="Arial" panose="020B0604020202020204" pitchFamily="34" charset="0"/>
              </a:rPr>
              <a:t> observations from 1 Jul - 31 Aug 2003</a:t>
            </a:r>
          </a:p>
        </p:txBody>
      </p:sp>
      <p:cxnSp>
        <p:nvCxnSpPr>
          <p:cNvPr id="11" name="Straight Arrow Connector 10"/>
          <p:cNvCxnSpPr/>
          <p:nvPr/>
        </p:nvCxnSpPr>
        <p:spPr>
          <a:xfrm>
            <a:off x="6076950" y="342900"/>
            <a:ext cx="1431925" cy="150813"/>
          </a:xfrm>
          <a:prstGeom prst="straightConnector1">
            <a:avLst/>
          </a:prstGeom>
          <a:ln>
            <a:solidFill>
              <a:srgbClr val="FFC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413375" y="635000"/>
            <a:ext cx="1530350" cy="569913"/>
          </a:xfrm>
          <a:prstGeom prst="straightConnector1">
            <a:avLst/>
          </a:prstGeom>
          <a:ln>
            <a:solidFill>
              <a:srgbClr val="FFC000"/>
            </a:solidFill>
            <a:tailEnd type="arrow"/>
          </a:ln>
          <a:effectLst/>
        </p:spPr>
        <p:style>
          <a:lnRef idx="2">
            <a:schemeClr val="accent1"/>
          </a:lnRef>
          <a:fillRef idx="0">
            <a:schemeClr val="accent1"/>
          </a:fillRef>
          <a:effectRef idx="1">
            <a:schemeClr val="accent1"/>
          </a:effectRef>
          <a:fontRef idx="minor">
            <a:schemeClr val="tx1"/>
          </a:fontRef>
        </p:style>
      </p:cxnSp>
      <p:sp>
        <p:nvSpPr>
          <p:cNvPr id="40969" name="TextBox 14"/>
          <p:cNvSpPr txBox="1">
            <a:spLocks noChangeArrowheads="1"/>
          </p:cNvSpPr>
          <p:nvPr/>
        </p:nvSpPr>
        <p:spPr bwMode="auto">
          <a:xfrm>
            <a:off x="4635500" y="0"/>
            <a:ext cx="1744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latin typeface="Arial" panose="020B0604020202020204" pitchFamily="34" charset="0"/>
              </a:rPr>
              <a:t>observation</a:t>
            </a:r>
          </a:p>
          <a:p>
            <a:pPr>
              <a:spcBef>
                <a:spcPct val="0"/>
              </a:spcBef>
              <a:buFontTx/>
              <a:buNone/>
            </a:pPr>
            <a:r>
              <a:rPr lang="en-US" altLang="en-US" sz="2000">
                <a:latin typeface="Arial" panose="020B0604020202020204" pitchFamily="34" charset="0"/>
              </a:rPr>
              <a:t>mean</a:t>
            </a:r>
          </a:p>
        </p:txBody>
      </p:sp>
      <p:cxnSp>
        <p:nvCxnSpPr>
          <p:cNvPr id="20" name="Straight Arrow Connector 19"/>
          <p:cNvCxnSpPr/>
          <p:nvPr/>
        </p:nvCxnSpPr>
        <p:spPr>
          <a:xfrm>
            <a:off x="4765675" y="2706688"/>
            <a:ext cx="365125" cy="14462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765675" y="2706688"/>
            <a:ext cx="365125" cy="24145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754563" y="2706688"/>
            <a:ext cx="365125" cy="31289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765675" y="2706688"/>
            <a:ext cx="101600" cy="38354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974" name="TextBox 27"/>
          <p:cNvSpPr txBox="1">
            <a:spLocks noChangeArrowheads="1"/>
          </p:cNvSpPr>
          <p:nvPr/>
        </p:nvSpPr>
        <p:spPr bwMode="auto">
          <a:xfrm>
            <a:off x="4332288" y="2057400"/>
            <a:ext cx="1916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latin typeface="Arial" panose="020B0604020202020204" pitchFamily="34" charset="0"/>
              </a:rPr>
              <a:t>Azimuthal peaks</a:t>
            </a:r>
          </a:p>
        </p:txBody>
      </p:sp>
      <p:sp>
        <p:nvSpPr>
          <p:cNvPr id="40975" name="TextBox 28"/>
          <p:cNvSpPr txBox="1">
            <a:spLocks noChangeArrowheads="1"/>
          </p:cNvSpPr>
          <p:nvPr/>
        </p:nvSpPr>
        <p:spPr bwMode="auto">
          <a:xfrm>
            <a:off x="4656138" y="2979738"/>
            <a:ext cx="4113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en-US" altLang="en-US" sz="2000">
                <a:latin typeface="Arial" panose="020B0604020202020204" pitchFamily="34" charset="0"/>
              </a:rPr>
              <a:t>Monthly mean σ</a:t>
            </a:r>
            <a:r>
              <a:rPr lang="en-US" altLang="en-US" sz="2000" baseline="30000">
                <a:latin typeface="Arial" panose="020B0604020202020204" pitchFamily="34" charset="0"/>
              </a:rPr>
              <a:t>0</a:t>
            </a:r>
          </a:p>
        </p:txBody>
      </p:sp>
      <p:cxnSp>
        <p:nvCxnSpPr>
          <p:cNvPr id="30" name="Straight Arrow Connector 29"/>
          <p:cNvCxnSpPr/>
          <p:nvPr/>
        </p:nvCxnSpPr>
        <p:spPr>
          <a:xfrm flipH="1" flipV="1">
            <a:off x="5181600" y="5121275"/>
            <a:ext cx="2035175" cy="5842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6229350" y="5121275"/>
            <a:ext cx="987425" cy="5842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7216775" y="5121275"/>
            <a:ext cx="403225" cy="5842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979" name="TextBox 39"/>
          <p:cNvSpPr txBox="1">
            <a:spLocks noChangeArrowheads="1"/>
          </p:cNvSpPr>
          <p:nvPr/>
        </p:nvSpPr>
        <p:spPr bwMode="auto">
          <a:xfrm>
            <a:off x="5422900" y="5651500"/>
            <a:ext cx="4113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en-US" altLang="en-US" sz="2000">
                <a:latin typeface="Arial" panose="020B0604020202020204" pitchFamily="34" charset="0"/>
              </a:rPr>
              <a:t>Seasonal variations</a:t>
            </a:r>
            <a:endParaRPr lang="en-US" altLang="en-US" sz="2000" baseline="30000">
              <a:latin typeface="Arial" panose="020B0604020202020204" pitchFamily="34" charset="0"/>
            </a:endParaRPr>
          </a:p>
        </p:txBody>
      </p:sp>
      <p:sp>
        <p:nvSpPr>
          <p:cNvPr id="40980" name="TextBox 42"/>
          <p:cNvSpPr txBox="1">
            <a:spLocks noChangeArrowheads="1"/>
          </p:cNvSpPr>
          <p:nvPr/>
        </p:nvSpPr>
        <p:spPr bwMode="auto">
          <a:xfrm>
            <a:off x="8758238" y="3041650"/>
            <a:ext cx="5349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en-US" altLang="en-US" sz="1600">
                <a:latin typeface="Arial" panose="020B0604020202020204" pitchFamily="34" charset="0"/>
              </a:rPr>
              <a:t>dB</a:t>
            </a:r>
            <a:endParaRPr lang="en-US" altLang="en-US" sz="1600" baseline="30000">
              <a:latin typeface="Arial" panose="020B0604020202020204" pitchFamily="34" charset="0"/>
            </a:endParaRPr>
          </a:p>
        </p:txBody>
      </p:sp>
      <p:sp>
        <p:nvSpPr>
          <p:cNvPr id="40981" name="TextBox 20"/>
          <p:cNvSpPr txBox="1">
            <a:spLocks noChangeArrowheads="1"/>
          </p:cNvSpPr>
          <p:nvPr/>
        </p:nvSpPr>
        <p:spPr bwMode="auto">
          <a:xfrm>
            <a:off x="5508625" y="6635750"/>
            <a:ext cx="2359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200">
                <a:latin typeface="Arial" panose="020B0604020202020204" pitchFamily="34" charset="0"/>
              </a:rPr>
              <a:t>* From paper currently in review</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9525"/>
            <a:ext cx="298767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4988" y="3295650"/>
            <a:ext cx="4802187"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7"/>
          <p:cNvSpPr txBox="1">
            <a:spLocks noChangeArrowheads="1"/>
          </p:cNvSpPr>
          <p:nvPr/>
        </p:nvSpPr>
        <p:spPr bwMode="auto">
          <a:xfrm>
            <a:off x="184150" y="120650"/>
            <a:ext cx="4311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en-US" altLang="en-US">
                <a:latin typeface="Arial" panose="020B0604020202020204" pitchFamily="34" charset="0"/>
              </a:rPr>
              <a:t>São Paulo, Brazil</a:t>
            </a:r>
          </a:p>
        </p:txBody>
      </p:sp>
      <p:pic>
        <p:nvPicPr>
          <p:cNvPr id="4198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04913"/>
            <a:ext cx="4375150" cy="463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8"/>
          <p:cNvSpPr txBox="1">
            <a:spLocks noChangeArrowheads="1"/>
          </p:cNvSpPr>
          <p:nvPr/>
        </p:nvSpPr>
        <p:spPr bwMode="auto">
          <a:xfrm>
            <a:off x="-96838" y="804863"/>
            <a:ext cx="4632326"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en-US" altLang="en-US" sz="1600">
                <a:latin typeface="Arial" panose="020B0604020202020204" pitchFamily="34" charset="0"/>
              </a:rPr>
              <a:t>333 σ</a:t>
            </a:r>
            <a:r>
              <a:rPr lang="en-US" altLang="en-US" sz="1600" baseline="30000">
                <a:latin typeface="Arial" panose="020B0604020202020204" pitchFamily="34" charset="0"/>
              </a:rPr>
              <a:t>0</a:t>
            </a:r>
            <a:r>
              <a:rPr lang="en-US" altLang="en-US" sz="1600">
                <a:latin typeface="Arial" panose="020B0604020202020204" pitchFamily="34" charset="0"/>
              </a:rPr>
              <a:t> observations from 1 Jul - 31 Aug 2003</a:t>
            </a:r>
          </a:p>
        </p:txBody>
      </p:sp>
      <p:cxnSp>
        <p:nvCxnSpPr>
          <p:cNvPr id="11" name="Straight Arrow Connector 10"/>
          <p:cNvCxnSpPr/>
          <p:nvPr/>
        </p:nvCxnSpPr>
        <p:spPr>
          <a:xfrm>
            <a:off x="5905500" y="484188"/>
            <a:ext cx="1431925" cy="150812"/>
          </a:xfrm>
          <a:prstGeom prst="straightConnector1">
            <a:avLst/>
          </a:prstGeom>
          <a:ln>
            <a:solidFill>
              <a:srgbClr val="FFC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413375" y="635000"/>
            <a:ext cx="1420813" cy="569913"/>
          </a:xfrm>
          <a:prstGeom prst="straightConnector1">
            <a:avLst/>
          </a:prstGeom>
          <a:ln>
            <a:solidFill>
              <a:srgbClr val="FFC000"/>
            </a:solidFill>
            <a:tailEnd type="arrow"/>
          </a:ln>
          <a:effectLst/>
        </p:spPr>
        <p:style>
          <a:lnRef idx="2">
            <a:schemeClr val="accent1"/>
          </a:lnRef>
          <a:fillRef idx="0">
            <a:schemeClr val="accent1"/>
          </a:fillRef>
          <a:effectRef idx="1">
            <a:schemeClr val="accent1"/>
          </a:effectRef>
          <a:fontRef idx="minor">
            <a:schemeClr val="tx1"/>
          </a:fontRef>
        </p:style>
      </p:cxnSp>
      <p:sp>
        <p:nvSpPr>
          <p:cNvPr id="41993" name="TextBox 14"/>
          <p:cNvSpPr txBox="1">
            <a:spLocks noChangeArrowheads="1"/>
          </p:cNvSpPr>
          <p:nvPr/>
        </p:nvSpPr>
        <p:spPr bwMode="auto">
          <a:xfrm>
            <a:off x="4635500" y="85725"/>
            <a:ext cx="1744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latin typeface="Arial" panose="020B0604020202020204" pitchFamily="34" charset="0"/>
              </a:rPr>
              <a:t>observation</a:t>
            </a:r>
          </a:p>
          <a:p>
            <a:pPr>
              <a:spcBef>
                <a:spcPct val="0"/>
              </a:spcBef>
              <a:buFontTx/>
              <a:buNone/>
            </a:pPr>
            <a:r>
              <a:rPr lang="en-US" altLang="en-US" sz="2000">
                <a:latin typeface="Arial" panose="020B0604020202020204" pitchFamily="34" charset="0"/>
              </a:rPr>
              <a:t>mean</a:t>
            </a:r>
          </a:p>
        </p:txBody>
      </p:sp>
      <p:sp>
        <p:nvSpPr>
          <p:cNvPr id="41994" name="TextBox 27"/>
          <p:cNvSpPr txBox="1">
            <a:spLocks noChangeArrowheads="1"/>
          </p:cNvSpPr>
          <p:nvPr/>
        </p:nvSpPr>
        <p:spPr bwMode="auto">
          <a:xfrm>
            <a:off x="268288" y="5992813"/>
            <a:ext cx="3781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latin typeface="Arial" panose="020B0604020202020204" pitchFamily="34" charset="0"/>
              </a:rPr>
              <a:t>No dominant road structure -- no azimuthal peaks</a:t>
            </a:r>
          </a:p>
        </p:txBody>
      </p:sp>
      <p:sp>
        <p:nvSpPr>
          <p:cNvPr id="41995" name="TextBox 28"/>
          <p:cNvSpPr txBox="1">
            <a:spLocks noChangeArrowheads="1"/>
          </p:cNvSpPr>
          <p:nvPr/>
        </p:nvSpPr>
        <p:spPr bwMode="auto">
          <a:xfrm>
            <a:off x="4656138" y="2979738"/>
            <a:ext cx="4113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en-US" altLang="en-US" sz="2000">
                <a:latin typeface="Arial" panose="020B0604020202020204" pitchFamily="34" charset="0"/>
              </a:rPr>
              <a:t>Monthly mean σ</a:t>
            </a:r>
            <a:r>
              <a:rPr lang="en-US" altLang="en-US" sz="2000" baseline="30000">
                <a:latin typeface="Arial" panose="020B0604020202020204" pitchFamily="34" charset="0"/>
              </a:rPr>
              <a:t>0</a:t>
            </a:r>
          </a:p>
        </p:txBody>
      </p:sp>
      <p:cxnSp>
        <p:nvCxnSpPr>
          <p:cNvPr id="30" name="Straight Arrow Connector 29"/>
          <p:cNvCxnSpPr/>
          <p:nvPr/>
        </p:nvCxnSpPr>
        <p:spPr>
          <a:xfrm flipH="1" flipV="1">
            <a:off x="6248400" y="4243388"/>
            <a:ext cx="2106613" cy="5842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7508875" y="4243388"/>
            <a:ext cx="846138" cy="5842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8355013" y="4243388"/>
            <a:ext cx="403225" cy="5842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1999" name="TextBox 42"/>
          <p:cNvSpPr txBox="1">
            <a:spLocks noChangeArrowheads="1"/>
          </p:cNvSpPr>
          <p:nvPr/>
        </p:nvSpPr>
        <p:spPr bwMode="auto">
          <a:xfrm>
            <a:off x="8758238" y="3041650"/>
            <a:ext cx="5349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en-US" altLang="en-US" sz="1600">
                <a:latin typeface="Arial" panose="020B0604020202020204" pitchFamily="34" charset="0"/>
              </a:rPr>
              <a:t>dB</a:t>
            </a:r>
            <a:endParaRPr lang="en-US" altLang="en-US" sz="1600" baseline="30000">
              <a:latin typeface="Arial" panose="020B0604020202020204" pitchFamily="34" charset="0"/>
            </a:endParaRPr>
          </a:p>
        </p:txBody>
      </p:sp>
      <p:sp>
        <p:nvSpPr>
          <p:cNvPr id="42000" name="TextBox 16"/>
          <p:cNvSpPr txBox="1">
            <a:spLocks noChangeArrowheads="1"/>
          </p:cNvSpPr>
          <p:nvPr/>
        </p:nvSpPr>
        <p:spPr bwMode="auto">
          <a:xfrm>
            <a:off x="6248400" y="4722813"/>
            <a:ext cx="32686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en-US" altLang="en-US" sz="2000">
                <a:solidFill>
                  <a:schemeClr val="bg1"/>
                </a:solidFill>
                <a:latin typeface="Arial" panose="020B0604020202020204" pitchFamily="34" charset="0"/>
              </a:rPr>
              <a:t>Seasonal variations</a:t>
            </a:r>
            <a:endParaRPr lang="en-US" altLang="en-US" sz="2000" baseline="30000">
              <a:solidFill>
                <a:schemeClr val="bg1"/>
              </a:solidFill>
              <a:latin typeface="Arial" panose="020B0604020202020204" pitchFamily="34" charset="0"/>
            </a:endParaRPr>
          </a:p>
        </p:txBody>
      </p:sp>
      <p:sp>
        <p:nvSpPr>
          <p:cNvPr id="42001" name="TextBox 17"/>
          <p:cNvSpPr txBox="1">
            <a:spLocks noChangeArrowheads="1"/>
          </p:cNvSpPr>
          <p:nvPr/>
        </p:nvSpPr>
        <p:spPr bwMode="auto">
          <a:xfrm>
            <a:off x="5508625" y="6635750"/>
            <a:ext cx="2359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200">
                <a:latin typeface="Arial" panose="020B0604020202020204" pitchFamily="34" charset="0"/>
              </a:rPr>
              <a:t>* From paper currently in review</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lstStyle/>
          <a:p>
            <a:pPr eaLnBrk="1" hangingPunct="1">
              <a:defRPr/>
            </a:pPr>
            <a:r>
              <a:rPr lang="en-US" smtClean="0">
                <a:ea typeface="+mj-ea"/>
              </a:rPr>
              <a:t>Conclusion</a:t>
            </a:r>
          </a:p>
        </p:txBody>
      </p:sp>
      <p:sp>
        <p:nvSpPr>
          <p:cNvPr id="18435" name="Rectangle 3"/>
          <p:cNvSpPr>
            <a:spLocks noGrp="1" noChangeArrowheads="1"/>
          </p:cNvSpPr>
          <p:nvPr>
            <p:ph type="body" idx="4294967295"/>
          </p:nvPr>
        </p:nvSpPr>
        <p:spPr>
          <a:xfrm>
            <a:off x="533400" y="1265238"/>
            <a:ext cx="8229600" cy="4525962"/>
          </a:xfrm>
        </p:spPr>
        <p:txBody>
          <a:bodyPr/>
          <a:lstStyle/>
          <a:p>
            <a:pPr eaLnBrk="1" hangingPunct="1">
              <a:lnSpc>
                <a:spcPct val="90000"/>
              </a:lnSpc>
              <a:defRPr/>
            </a:pPr>
            <a:r>
              <a:rPr lang="en-US" sz="2800" dirty="0" smtClean="0">
                <a:ea typeface="+mn-ea"/>
              </a:rPr>
              <a:t>Scatterometer data is effective in land/ice studies</a:t>
            </a:r>
          </a:p>
          <a:p>
            <a:pPr lvl="1" eaLnBrk="1" hangingPunct="1">
              <a:lnSpc>
                <a:spcPct val="90000"/>
              </a:lnSpc>
              <a:defRPr/>
            </a:pPr>
            <a:r>
              <a:rPr lang="en-US" sz="2400" dirty="0" smtClean="0">
                <a:ea typeface="+mn-ea"/>
              </a:rPr>
              <a:t>Addition of </a:t>
            </a:r>
            <a:r>
              <a:rPr lang="en-US" sz="2400" dirty="0" err="1" smtClean="0">
                <a:ea typeface="+mn-ea"/>
              </a:rPr>
              <a:t>Ka</a:t>
            </a:r>
            <a:r>
              <a:rPr lang="en-US" sz="2400" dirty="0" smtClean="0">
                <a:ea typeface="+mn-ea"/>
              </a:rPr>
              <a:t>-band will improve sensitivity in many </a:t>
            </a:r>
            <a:r>
              <a:rPr lang="en-US" sz="2400" dirty="0" smtClean="0">
                <a:ea typeface="+mn-ea"/>
              </a:rPr>
              <a:t>applications</a:t>
            </a:r>
          </a:p>
          <a:p>
            <a:pPr lvl="1" eaLnBrk="1" hangingPunct="1">
              <a:lnSpc>
                <a:spcPct val="90000"/>
              </a:lnSpc>
              <a:defRPr/>
            </a:pPr>
            <a:r>
              <a:rPr lang="en-US" sz="2400" dirty="0" smtClean="0">
                <a:ea typeface="+mn-ea"/>
              </a:rPr>
              <a:t>Potential to </a:t>
            </a:r>
            <a:r>
              <a:rPr lang="en-US" sz="2400" dirty="0" smtClean="0">
                <a:ea typeface="+mn-ea"/>
              </a:rPr>
              <a:t>add new </a:t>
            </a:r>
            <a:r>
              <a:rPr lang="en-US" sz="2400" dirty="0" smtClean="0">
                <a:ea typeface="+mn-ea"/>
              </a:rPr>
              <a:t>insights</a:t>
            </a:r>
          </a:p>
          <a:p>
            <a:pPr lvl="1" eaLnBrk="1" hangingPunct="1">
              <a:lnSpc>
                <a:spcPct val="90000"/>
              </a:lnSpc>
              <a:defRPr/>
            </a:pPr>
            <a:endParaRPr lang="en-US" sz="2400" dirty="0" smtClean="0">
              <a:ea typeface="+mn-ea"/>
            </a:endParaRPr>
          </a:p>
          <a:p>
            <a:pPr eaLnBrk="1" hangingPunct="1">
              <a:lnSpc>
                <a:spcPct val="90000"/>
              </a:lnSpc>
              <a:defRPr/>
            </a:pPr>
            <a:r>
              <a:rPr lang="en-US" sz="2800" dirty="0" smtClean="0">
                <a:ea typeface="+mn-ea"/>
              </a:rPr>
              <a:t>NASA HQ has </a:t>
            </a:r>
            <a:r>
              <a:rPr lang="en-US" sz="2800" dirty="0" smtClean="0">
                <a:ea typeface="+mn-ea"/>
              </a:rPr>
              <a:t>long recognized </a:t>
            </a:r>
            <a:r>
              <a:rPr lang="en-US" sz="2800" dirty="0" smtClean="0">
                <a:ea typeface="+mn-ea"/>
              </a:rPr>
              <a:t>the contributions of scatterometry in land/ice observation by including such applications in calls for participation in the Ocean Vector Wind Science Team (OVWST)</a:t>
            </a:r>
          </a:p>
          <a:p>
            <a:pPr lvl="1" eaLnBrk="1" hangingPunct="1">
              <a:lnSpc>
                <a:spcPct val="90000"/>
              </a:lnSpc>
              <a:defRPr/>
            </a:pPr>
            <a:r>
              <a:rPr lang="en-US" sz="2000" dirty="0" smtClean="0">
                <a:ea typeface="+mn-ea"/>
              </a:rPr>
              <a:t>A number of OVWST members have specialized in such </a:t>
            </a:r>
            <a:r>
              <a:rPr lang="en-US" sz="2000" dirty="0" smtClean="0">
                <a:ea typeface="+mn-ea"/>
              </a:rPr>
              <a:t>applications</a:t>
            </a:r>
          </a:p>
          <a:p>
            <a:pPr lvl="1" eaLnBrk="1" hangingPunct="1">
              <a:lnSpc>
                <a:spcPct val="90000"/>
              </a:lnSpc>
              <a:defRPr/>
            </a:pPr>
            <a:r>
              <a:rPr lang="en-US" sz="2000" dirty="0" smtClean="0">
                <a:ea typeface="+mn-ea"/>
              </a:rPr>
              <a:t>Scatterometer Climate Record Pathfinder (www.scp.byu.edu)</a:t>
            </a:r>
            <a:endParaRPr lang="en-US" sz="2000" dirty="0" smtClean="0">
              <a:ea typeface="+mn-ea"/>
            </a:endParaRPr>
          </a:p>
          <a:p>
            <a:pPr marL="0" indent="0" eaLnBrk="1" hangingPunct="1">
              <a:lnSpc>
                <a:spcPct val="90000"/>
              </a:lnSpc>
              <a:buNone/>
              <a:defRPr/>
            </a:pPr>
            <a:endParaRPr lang="en-US" sz="2400" dirty="0" smtClean="0">
              <a:ea typeface="+mn-ea"/>
            </a:endParaRPr>
          </a:p>
          <a:p>
            <a:pPr lvl="1" eaLnBrk="1" hangingPunct="1">
              <a:lnSpc>
                <a:spcPct val="90000"/>
              </a:lnSpc>
              <a:defRPr/>
            </a:pPr>
            <a:endParaRPr lang="en-US" sz="2000" dirty="0">
              <a:ea typeface="+mn-ea"/>
            </a:endParaRPr>
          </a:p>
          <a:p>
            <a:pPr eaLnBrk="1" hangingPunct="1">
              <a:lnSpc>
                <a:spcPct val="90000"/>
              </a:lnSpc>
              <a:defRPr/>
            </a:pPr>
            <a:endParaRPr lang="en-US" sz="2400" dirty="0" smtClean="0"/>
          </a:p>
          <a:p>
            <a:pPr lvl="1" eaLnBrk="1" hangingPunct="1">
              <a:lnSpc>
                <a:spcPct val="90000"/>
              </a:lnSpc>
              <a:defRPr/>
            </a:pPr>
            <a:endParaRPr lang="en-US" sz="2400" dirty="0" smtClean="0"/>
          </a:p>
        </p:txBody>
      </p:sp>
      <p:sp>
        <p:nvSpPr>
          <p:cNvPr id="4" name="TextBox 3"/>
          <p:cNvSpPr txBox="1"/>
          <p:nvPr/>
        </p:nvSpPr>
        <p:spPr>
          <a:xfrm>
            <a:off x="8766176" y="6457890"/>
            <a:ext cx="377824" cy="261610"/>
          </a:xfrm>
          <a:prstGeom prst="rect">
            <a:avLst/>
          </a:prstGeom>
          <a:noFill/>
        </p:spPr>
        <p:txBody>
          <a:bodyPr wrap="square" rtlCol="0">
            <a:spAutoFit/>
          </a:bodyPr>
          <a:lstStyle/>
          <a:p>
            <a:r>
              <a:rPr lang="en-US" sz="1100" b="0" dirty="0" smtClean="0"/>
              <a:t>27</a:t>
            </a:r>
            <a:endParaRPr lang="en-US" sz="1100" b="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 Slides</a:t>
            </a:r>
            <a:endParaRPr lang="en-US" dirty="0"/>
          </a:p>
        </p:txBody>
      </p:sp>
      <p:sp>
        <p:nvSpPr>
          <p:cNvPr id="3" name="Subtitle 2"/>
          <p:cNvSpPr>
            <a:spLocks noGrp="1"/>
          </p:cNvSpPr>
          <p:nvPr>
            <p:ph type="subTitle" idx="1"/>
          </p:nvPr>
        </p:nvSpPr>
        <p:spPr/>
        <p:txBody>
          <a:bodyPr/>
          <a:lstStyle/>
          <a:p>
            <a:endParaRPr lang="en-US"/>
          </a:p>
        </p:txBody>
      </p:sp>
      <p:sp>
        <p:nvSpPr>
          <p:cNvPr id="6" name="TextBox 5"/>
          <p:cNvSpPr txBox="1"/>
          <p:nvPr/>
        </p:nvSpPr>
        <p:spPr>
          <a:xfrm>
            <a:off x="8766176" y="6457890"/>
            <a:ext cx="377824" cy="261610"/>
          </a:xfrm>
          <a:prstGeom prst="rect">
            <a:avLst/>
          </a:prstGeom>
          <a:noFill/>
        </p:spPr>
        <p:txBody>
          <a:bodyPr wrap="square" rtlCol="0">
            <a:spAutoFit/>
          </a:bodyPr>
          <a:lstStyle/>
          <a:p>
            <a:r>
              <a:rPr lang="en-US" sz="1100" b="0" dirty="0" smtClean="0"/>
              <a:t>28</a:t>
            </a:r>
            <a:endParaRPr lang="en-US" sz="1100" b="0" dirty="0"/>
          </a:p>
        </p:txBody>
      </p:sp>
    </p:spTree>
    <p:extLst>
      <p:ext uri="{BB962C8B-B14F-4D97-AF65-F5344CB8AC3E}">
        <p14:creationId xmlns:p14="http://schemas.microsoft.com/office/powerpoint/2010/main" val="14525358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066800" y="441325"/>
            <a:ext cx="6781800" cy="777875"/>
          </a:xfrm>
          <a:noFill/>
        </p:spPr>
        <p:txBody>
          <a:bodyPr/>
          <a:lstStyle/>
          <a:p>
            <a:r>
              <a:rPr lang="en-US" altLang="en-US" sz="3200" smtClean="0"/>
              <a:t>Scatterometers as Land &amp; Ice</a:t>
            </a:r>
            <a:br>
              <a:rPr lang="en-US" altLang="en-US" sz="3200" smtClean="0"/>
            </a:br>
            <a:r>
              <a:rPr lang="en-US" altLang="en-US" sz="3200" smtClean="0"/>
              <a:t>Observation Instruments</a:t>
            </a:r>
          </a:p>
        </p:txBody>
      </p:sp>
      <p:sp>
        <p:nvSpPr>
          <p:cNvPr id="5123" name="Rectangle 3"/>
          <p:cNvSpPr>
            <a:spLocks noGrp="1" noChangeArrowheads="1"/>
          </p:cNvSpPr>
          <p:nvPr>
            <p:ph type="body" idx="1"/>
          </p:nvPr>
        </p:nvSpPr>
        <p:spPr>
          <a:xfrm>
            <a:off x="469900" y="1524000"/>
            <a:ext cx="8216900" cy="44370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63500" tIns="25400" rIns="63500" bIns="25400">
            <a:spAutoFit/>
          </a:bodyPr>
          <a:lstStyle/>
          <a:p>
            <a:pPr marL="228600" indent="-228600">
              <a:lnSpc>
                <a:spcPct val="85000"/>
              </a:lnSpc>
              <a:spcBef>
                <a:spcPct val="0"/>
              </a:spcBef>
              <a:buFontTx/>
              <a:buNone/>
              <a:defRPr/>
            </a:pPr>
            <a:r>
              <a:rPr lang="en-US" altLang="en-US" sz="2400" dirty="0">
                <a:latin typeface="Times" panose="02020603050405020304" pitchFamily="18" charset="0"/>
              </a:rPr>
              <a:t>• Scatterometers are designed to measure </a:t>
            </a:r>
            <a:r>
              <a:rPr lang="en-US" altLang="en-US" sz="2400" i="1" dirty="0">
                <a:latin typeface="Times" panose="02020603050405020304" pitchFamily="18" charset="0"/>
              </a:rPr>
              <a:t>vector winds</a:t>
            </a:r>
            <a:r>
              <a:rPr lang="en-US" altLang="en-US" sz="2400" dirty="0">
                <a:latin typeface="Times" panose="02020603050405020304" pitchFamily="18" charset="0"/>
              </a:rPr>
              <a:t> </a:t>
            </a:r>
            <a:r>
              <a:rPr lang="en-US" altLang="en-US" sz="2400" dirty="0" smtClean="0">
                <a:latin typeface="Times" panose="02020603050405020304" pitchFamily="18" charset="0"/>
              </a:rPr>
              <a:t>to support long-term </a:t>
            </a:r>
            <a:r>
              <a:rPr lang="en-US" altLang="en-US" sz="2400" dirty="0">
                <a:latin typeface="Times" panose="02020603050405020304" pitchFamily="18" charset="0"/>
              </a:rPr>
              <a:t>climate and air-sea interaction studies</a:t>
            </a:r>
          </a:p>
          <a:p>
            <a:pPr marL="228600" indent="-228600">
              <a:lnSpc>
                <a:spcPct val="85000"/>
              </a:lnSpc>
              <a:spcBef>
                <a:spcPct val="25000"/>
              </a:spcBef>
              <a:buFontTx/>
              <a:buNone/>
              <a:defRPr/>
            </a:pPr>
            <a:r>
              <a:rPr lang="en-US" altLang="en-US" sz="2400" dirty="0">
                <a:latin typeface="Times" panose="02020603050405020304" pitchFamily="18" charset="0"/>
              </a:rPr>
              <a:t>• Also </a:t>
            </a:r>
            <a:r>
              <a:rPr lang="en-US" altLang="en-US" sz="2400" dirty="0" smtClean="0">
                <a:latin typeface="Times" panose="02020603050405020304" pitchFamily="18" charset="0"/>
              </a:rPr>
              <a:t>collect </a:t>
            </a:r>
            <a:r>
              <a:rPr lang="en-US" altLang="en-US" sz="2400" dirty="0">
                <a:latin typeface="Times" panose="02020603050405020304" pitchFamily="18" charset="0"/>
              </a:rPr>
              <a:t>radar backscatter measurements over </a:t>
            </a:r>
            <a:r>
              <a:rPr lang="en-US" altLang="en-US" sz="2400" dirty="0" smtClean="0">
                <a:latin typeface="Times" panose="02020603050405020304" pitchFamily="18" charset="0"/>
              </a:rPr>
              <a:t>land/ice with frequent, all-weather </a:t>
            </a:r>
            <a:r>
              <a:rPr lang="en-US" altLang="en-US" sz="2400" dirty="0">
                <a:latin typeface="Times" panose="02020603050405020304" pitchFamily="18" charset="0"/>
              </a:rPr>
              <a:t>global </a:t>
            </a:r>
            <a:r>
              <a:rPr lang="en-US" altLang="en-US" sz="2400" dirty="0" smtClean="0">
                <a:latin typeface="Times" panose="02020603050405020304" pitchFamily="18" charset="0"/>
              </a:rPr>
              <a:t>coverage</a:t>
            </a:r>
            <a:endParaRPr lang="en-US" altLang="en-US" sz="2000" dirty="0">
              <a:latin typeface="Times" panose="02020603050405020304" pitchFamily="18" charset="0"/>
            </a:endParaRPr>
          </a:p>
          <a:p>
            <a:pPr marL="628650" lvl="1" indent="-228600">
              <a:lnSpc>
                <a:spcPct val="85000"/>
              </a:lnSpc>
              <a:spcBef>
                <a:spcPct val="25000"/>
              </a:spcBef>
              <a:buFontTx/>
              <a:buNone/>
              <a:defRPr/>
            </a:pPr>
            <a:r>
              <a:rPr lang="en-US" altLang="en-US" sz="2000" dirty="0" smtClean="0">
                <a:latin typeface="Times" panose="02020603050405020304" pitchFamily="18" charset="0"/>
              </a:rPr>
              <a:t>- Backscatter </a:t>
            </a:r>
            <a:r>
              <a:rPr lang="en-US" altLang="en-US" sz="2000" dirty="0">
                <a:latin typeface="Times" panose="02020603050405020304" pitchFamily="18" charset="0"/>
              </a:rPr>
              <a:t>is very sensitive to </a:t>
            </a:r>
            <a:r>
              <a:rPr lang="en-US" altLang="en-US" sz="2000" dirty="0" smtClean="0">
                <a:latin typeface="Times" panose="02020603050405020304" pitchFamily="18" charset="0"/>
              </a:rPr>
              <a:t>liquid water, vegetation </a:t>
            </a:r>
            <a:r>
              <a:rPr lang="en-US" altLang="en-US" sz="2000" dirty="0">
                <a:latin typeface="Times" panose="02020603050405020304" pitchFamily="18" charset="0"/>
              </a:rPr>
              <a:t>characteristics &amp; scattering </a:t>
            </a:r>
            <a:r>
              <a:rPr lang="en-US" altLang="en-US" sz="2000" dirty="0" smtClean="0">
                <a:latin typeface="Times" panose="02020603050405020304" pitchFamily="18" charset="0"/>
              </a:rPr>
              <a:t>mechanisms (roughness)</a:t>
            </a:r>
            <a:endParaRPr lang="en-US" altLang="en-US" sz="2000" dirty="0">
              <a:latin typeface="Times" panose="02020603050405020304" pitchFamily="18" charset="0"/>
            </a:endParaRPr>
          </a:p>
          <a:p>
            <a:pPr marL="228600" indent="-228600">
              <a:lnSpc>
                <a:spcPct val="85000"/>
              </a:lnSpc>
              <a:spcBef>
                <a:spcPct val="25000"/>
              </a:spcBef>
              <a:buFontTx/>
              <a:buNone/>
              <a:defRPr/>
            </a:pPr>
            <a:r>
              <a:rPr lang="en-US" altLang="en-US" sz="2400" dirty="0">
                <a:latin typeface="Times" panose="02020603050405020304" pitchFamily="18" charset="0"/>
              </a:rPr>
              <a:t>• </a:t>
            </a:r>
            <a:r>
              <a:rPr lang="en-US" altLang="en-US" sz="2400" dirty="0" smtClean="0">
                <a:latin typeface="Times" panose="02020603050405020304" pitchFamily="18" charset="0"/>
              </a:rPr>
              <a:t>Scatterometer backscatter </a:t>
            </a:r>
            <a:r>
              <a:rPr lang="en-US" altLang="en-US" sz="2400" dirty="0" smtClean="0">
                <a:latin typeface="Times" panose="02020603050405020304" pitchFamily="18" charset="0"/>
              </a:rPr>
              <a:t>data </a:t>
            </a:r>
            <a:r>
              <a:rPr lang="en-US" altLang="en-US" sz="2400" dirty="0" smtClean="0">
                <a:latin typeface="Times" panose="02020603050405020304" pitchFamily="18" charset="0"/>
              </a:rPr>
              <a:t>supports </a:t>
            </a:r>
            <a:r>
              <a:rPr lang="en-US" altLang="en-US" sz="2400" dirty="0" smtClean="0">
                <a:latin typeface="Times" panose="02020603050405020304" pitchFamily="18" charset="0"/>
              </a:rPr>
              <a:t>studies of</a:t>
            </a:r>
            <a:endParaRPr lang="en-US" altLang="en-US" sz="2400" dirty="0">
              <a:latin typeface="Times" panose="02020603050405020304" pitchFamily="18" charset="0"/>
            </a:endParaRPr>
          </a:p>
          <a:p>
            <a:pPr lvl="1">
              <a:lnSpc>
                <a:spcPct val="85000"/>
              </a:lnSpc>
              <a:spcBef>
                <a:spcPct val="25000"/>
              </a:spcBef>
              <a:buFontTx/>
              <a:buChar char="-"/>
              <a:defRPr/>
            </a:pPr>
            <a:r>
              <a:rPr lang="en-US" altLang="en-US" sz="2400" dirty="0" smtClean="0">
                <a:latin typeface="Times" panose="02020603050405020304" pitchFamily="18" charset="0"/>
              </a:rPr>
              <a:t>Sea ice extent, age</a:t>
            </a:r>
          </a:p>
          <a:p>
            <a:pPr lvl="1">
              <a:lnSpc>
                <a:spcPct val="85000"/>
              </a:lnSpc>
              <a:spcBef>
                <a:spcPct val="25000"/>
              </a:spcBef>
              <a:buFontTx/>
              <a:buChar char="-"/>
              <a:defRPr/>
            </a:pPr>
            <a:r>
              <a:rPr lang="en-US" altLang="en-US" sz="2400" dirty="0" smtClean="0">
                <a:latin typeface="Times" panose="02020603050405020304" pitchFamily="18" charset="0"/>
              </a:rPr>
              <a:t>Freeze/Thaw conditions</a:t>
            </a:r>
          </a:p>
          <a:p>
            <a:pPr lvl="1">
              <a:lnSpc>
                <a:spcPct val="85000"/>
              </a:lnSpc>
              <a:spcBef>
                <a:spcPct val="25000"/>
              </a:spcBef>
              <a:buFontTx/>
              <a:buChar char="-"/>
              <a:defRPr/>
            </a:pPr>
            <a:r>
              <a:rPr lang="en-US" altLang="en-US" sz="2400" dirty="0" smtClean="0">
                <a:latin typeface="Times" panose="02020603050405020304" pitchFamily="18" charset="0"/>
              </a:rPr>
              <a:t>Flooding</a:t>
            </a:r>
          </a:p>
          <a:p>
            <a:pPr lvl="1">
              <a:lnSpc>
                <a:spcPct val="85000"/>
              </a:lnSpc>
              <a:spcBef>
                <a:spcPct val="25000"/>
              </a:spcBef>
              <a:buFontTx/>
              <a:buChar char="-"/>
              <a:defRPr/>
            </a:pPr>
            <a:r>
              <a:rPr lang="en-US" altLang="en-US" sz="2400" dirty="0" smtClean="0">
                <a:latin typeface="Times" panose="02020603050405020304" pitchFamily="18" charset="0"/>
              </a:rPr>
              <a:t>Oil spills </a:t>
            </a:r>
          </a:p>
          <a:p>
            <a:pPr lvl="1">
              <a:lnSpc>
                <a:spcPct val="85000"/>
              </a:lnSpc>
              <a:spcBef>
                <a:spcPct val="25000"/>
              </a:spcBef>
              <a:buFontTx/>
              <a:buChar char="-"/>
              <a:defRPr/>
            </a:pPr>
            <a:r>
              <a:rPr lang="en-US" altLang="en-US" sz="2400" dirty="0" smtClean="0">
                <a:latin typeface="Times" panose="02020603050405020304" pitchFamily="18" charset="0"/>
              </a:rPr>
              <a:t>Vegetation mapping</a:t>
            </a:r>
          </a:p>
        </p:txBody>
      </p:sp>
      <p:sp>
        <p:nvSpPr>
          <p:cNvPr id="10244" name="TextBox 1"/>
          <p:cNvSpPr txBox="1">
            <a:spLocks noChangeArrowheads="1"/>
          </p:cNvSpPr>
          <p:nvPr/>
        </p:nvSpPr>
        <p:spPr bwMode="auto">
          <a:xfrm>
            <a:off x="4572000" y="3962400"/>
            <a:ext cx="4114800" cy="265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lvl="1">
              <a:lnSpc>
                <a:spcPct val="85000"/>
              </a:lnSpc>
              <a:spcBef>
                <a:spcPct val="25000"/>
              </a:spcBef>
              <a:buFontTx/>
              <a:buChar char="-"/>
            </a:pPr>
            <a:r>
              <a:rPr lang="en-US" altLang="en-US" sz="2400" b="0" dirty="0">
                <a:latin typeface="Times" panose="02020603050405020304" pitchFamily="18" charset="0"/>
                <a:ea typeface="ＭＳ Ｐゴシック" panose="020B0600070205080204" pitchFamily="34" charset="-128"/>
              </a:rPr>
              <a:t> Deforestation/change</a:t>
            </a:r>
          </a:p>
          <a:p>
            <a:pPr lvl="1">
              <a:lnSpc>
                <a:spcPct val="85000"/>
              </a:lnSpc>
              <a:spcBef>
                <a:spcPct val="25000"/>
              </a:spcBef>
              <a:buFontTx/>
              <a:buChar char="-"/>
            </a:pPr>
            <a:r>
              <a:rPr lang="en-US" altLang="en-US" sz="2400" b="0" dirty="0">
                <a:latin typeface="Times" panose="02020603050405020304" pitchFamily="18" charset="0"/>
                <a:ea typeface="ＭＳ Ｐゴシック" panose="020B0600070205080204" pitchFamily="34" charset="-128"/>
              </a:rPr>
              <a:t> Urban growth</a:t>
            </a:r>
          </a:p>
          <a:p>
            <a:pPr lvl="1">
              <a:lnSpc>
                <a:spcPct val="85000"/>
              </a:lnSpc>
              <a:spcBef>
                <a:spcPct val="25000"/>
              </a:spcBef>
              <a:buFontTx/>
              <a:buChar char="-"/>
            </a:pPr>
            <a:r>
              <a:rPr lang="en-US" altLang="en-US" sz="2400" b="0" dirty="0">
                <a:latin typeface="Times" panose="02020603050405020304" pitchFamily="18" charset="0"/>
                <a:ea typeface="ＭＳ Ｐゴシック" panose="020B0600070205080204" pitchFamily="34" charset="-128"/>
              </a:rPr>
              <a:t> “Land/ice winds” </a:t>
            </a:r>
            <a:r>
              <a:rPr lang="en-US" altLang="en-US" sz="2400" b="0" dirty="0" smtClean="0">
                <a:latin typeface="Times" panose="02020603050405020304" pitchFamily="18" charset="0"/>
                <a:ea typeface="ＭＳ Ｐゴシック" panose="020B0600070205080204" pitchFamily="34" charset="-128"/>
              </a:rPr>
              <a:t>(sand 	and snow dunes</a:t>
            </a:r>
            <a:r>
              <a:rPr lang="en-US" altLang="en-US" sz="2400" b="0" dirty="0">
                <a:latin typeface="Times" panose="02020603050405020304" pitchFamily="18" charset="0"/>
                <a:ea typeface="ＭＳ Ｐゴシック" panose="020B0600070205080204" pitchFamily="34" charset="-128"/>
              </a:rPr>
              <a:t>)</a:t>
            </a:r>
          </a:p>
          <a:p>
            <a:pPr lvl="1">
              <a:lnSpc>
                <a:spcPct val="85000"/>
              </a:lnSpc>
              <a:spcBef>
                <a:spcPct val="25000"/>
              </a:spcBef>
              <a:buFontTx/>
              <a:buChar char="-"/>
            </a:pPr>
            <a:r>
              <a:rPr lang="en-US" altLang="en-US" sz="2400" b="0" dirty="0">
                <a:latin typeface="Times" panose="02020603050405020304" pitchFamily="18" charset="0"/>
                <a:ea typeface="ＭＳ Ｐゴシック" panose="020B0600070205080204" pitchFamily="34" charset="-128"/>
              </a:rPr>
              <a:t> Greenland melt and 	accumulation</a:t>
            </a:r>
          </a:p>
          <a:p>
            <a:pPr lvl="1">
              <a:lnSpc>
                <a:spcPct val="85000"/>
              </a:lnSpc>
              <a:spcBef>
                <a:spcPct val="25000"/>
              </a:spcBef>
              <a:buFontTx/>
              <a:buNone/>
            </a:pPr>
            <a:endParaRPr lang="en-US" altLang="en-US" sz="2400" b="0" dirty="0">
              <a:latin typeface="Times" panose="02020603050405020304" pitchFamily="18" charset="0"/>
              <a:ea typeface="ＭＳ Ｐゴシック" panose="020B0600070205080204" pitchFamily="34" charset="-128"/>
            </a:endParaRPr>
          </a:p>
        </p:txBody>
      </p:sp>
      <p:sp>
        <p:nvSpPr>
          <p:cNvPr id="7" name="TextBox 6"/>
          <p:cNvSpPr txBox="1"/>
          <p:nvPr/>
        </p:nvSpPr>
        <p:spPr>
          <a:xfrm>
            <a:off x="8839200" y="6457890"/>
            <a:ext cx="152400" cy="261610"/>
          </a:xfrm>
          <a:prstGeom prst="rect">
            <a:avLst/>
          </a:prstGeom>
          <a:noFill/>
        </p:spPr>
        <p:txBody>
          <a:bodyPr wrap="square" rtlCol="0">
            <a:spAutoFit/>
          </a:bodyPr>
          <a:lstStyle/>
          <a:p>
            <a:r>
              <a:rPr lang="en-US" sz="1100" b="0" dirty="0" smtClean="0"/>
              <a:t>3</a:t>
            </a:r>
            <a:endParaRPr lang="en-US" sz="1100" b="0"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228600"/>
            <a:ext cx="7772400" cy="1143000"/>
          </a:xfrm>
        </p:spPr>
        <p:txBody>
          <a:bodyPr/>
          <a:lstStyle/>
          <a:p>
            <a:r>
              <a:rPr lang="en-US" altLang="en-US" sz="4000" smtClean="0"/>
              <a:t>Antarctic Ice Shelf Melt Detection</a:t>
            </a:r>
          </a:p>
        </p:txBody>
      </p:sp>
      <p:grpSp>
        <p:nvGrpSpPr>
          <p:cNvPr id="46083" name="Group 35"/>
          <p:cNvGrpSpPr>
            <a:grpSpLocks/>
          </p:cNvGrpSpPr>
          <p:nvPr/>
        </p:nvGrpSpPr>
        <p:grpSpPr bwMode="auto">
          <a:xfrm>
            <a:off x="3751263" y="1295400"/>
            <a:ext cx="5392737" cy="5453063"/>
            <a:chOff x="2363" y="816"/>
            <a:chExt cx="3397" cy="3435"/>
          </a:xfrm>
        </p:grpSpPr>
        <p:pic>
          <p:nvPicPr>
            <p:cNvPr id="46098" name="Picture 3" descr="mle_all2year_pix7_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 y="816"/>
              <a:ext cx="3397" cy="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9" name="Line 6"/>
            <p:cNvSpPr>
              <a:spLocks noChangeShapeType="1"/>
            </p:cNvSpPr>
            <p:nvPr/>
          </p:nvSpPr>
          <p:spPr bwMode="auto">
            <a:xfrm>
              <a:off x="3131" y="912"/>
              <a:ext cx="528" cy="0"/>
            </a:xfrm>
            <a:prstGeom prst="line">
              <a:avLst/>
            </a:prstGeom>
            <a:noFill/>
            <a:ln w="19050">
              <a:solidFill>
                <a:srgbClr val="33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00" name="Line 7"/>
            <p:cNvSpPr>
              <a:spLocks noChangeShapeType="1"/>
            </p:cNvSpPr>
            <p:nvPr/>
          </p:nvSpPr>
          <p:spPr bwMode="auto">
            <a:xfrm>
              <a:off x="3803" y="912"/>
              <a:ext cx="528" cy="0"/>
            </a:xfrm>
            <a:prstGeom prst="line">
              <a:avLst/>
            </a:prstGeom>
            <a:noFill/>
            <a:ln w="19050">
              <a:solidFill>
                <a:srgbClr val="33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01" name="Line 8"/>
            <p:cNvSpPr>
              <a:spLocks noChangeShapeType="1"/>
            </p:cNvSpPr>
            <p:nvPr/>
          </p:nvSpPr>
          <p:spPr bwMode="auto">
            <a:xfrm>
              <a:off x="4523" y="912"/>
              <a:ext cx="528" cy="0"/>
            </a:xfrm>
            <a:prstGeom prst="line">
              <a:avLst/>
            </a:prstGeom>
            <a:noFill/>
            <a:ln w="19050">
              <a:solidFill>
                <a:srgbClr val="33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02" name="Line 9"/>
            <p:cNvSpPr>
              <a:spLocks noChangeShapeType="1"/>
            </p:cNvSpPr>
            <p:nvPr/>
          </p:nvSpPr>
          <p:spPr bwMode="auto">
            <a:xfrm>
              <a:off x="3611" y="1584"/>
              <a:ext cx="240" cy="0"/>
            </a:xfrm>
            <a:prstGeom prst="line">
              <a:avLst/>
            </a:prstGeom>
            <a:noFill/>
            <a:ln w="158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03" name="Line 10"/>
            <p:cNvSpPr>
              <a:spLocks noChangeShapeType="1"/>
            </p:cNvSpPr>
            <p:nvPr/>
          </p:nvSpPr>
          <p:spPr bwMode="auto">
            <a:xfrm>
              <a:off x="4283" y="1584"/>
              <a:ext cx="240" cy="0"/>
            </a:xfrm>
            <a:prstGeom prst="line">
              <a:avLst/>
            </a:prstGeom>
            <a:noFill/>
            <a:ln w="158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04" name="Line 11"/>
            <p:cNvSpPr>
              <a:spLocks noChangeShapeType="1"/>
            </p:cNvSpPr>
            <p:nvPr/>
          </p:nvSpPr>
          <p:spPr bwMode="auto">
            <a:xfrm>
              <a:off x="5003" y="1584"/>
              <a:ext cx="240" cy="0"/>
            </a:xfrm>
            <a:prstGeom prst="line">
              <a:avLst/>
            </a:prstGeom>
            <a:noFill/>
            <a:ln w="158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084" name="Rectangle 18"/>
          <p:cNvSpPr>
            <a:spLocks noGrp="1" noChangeArrowheads="1"/>
          </p:cNvSpPr>
          <p:nvPr>
            <p:ph type="body" sz="half" idx="1"/>
          </p:nvPr>
        </p:nvSpPr>
        <p:spPr>
          <a:xfrm>
            <a:off x="304800" y="1447800"/>
            <a:ext cx="3454400" cy="2133600"/>
          </a:xfrm>
          <a:noFill/>
        </p:spPr>
        <p:txBody>
          <a:bodyPr/>
          <a:lstStyle/>
          <a:p>
            <a:r>
              <a:rPr lang="en-US" altLang="en-US" sz="1800" smtClean="0"/>
              <a:t>Use QuikSCAT backscatter </a:t>
            </a:r>
            <a:r>
              <a:rPr lang="en-GB" altLang="en-US" sz="1800" smtClean="0"/>
              <a:t>polarization ratio, PR = σ</a:t>
            </a:r>
            <a:r>
              <a:rPr lang="en-GB" altLang="en-US" sz="1800" baseline="-25000" smtClean="0"/>
              <a:t>v</a:t>
            </a:r>
            <a:r>
              <a:rPr lang="en-GB" altLang="en-US" sz="1800" smtClean="0"/>
              <a:t> – σ</a:t>
            </a:r>
            <a:r>
              <a:rPr lang="en-GB" altLang="en-US" sz="1800" baseline="-25000" smtClean="0"/>
              <a:t>h</a:t>
            </a:r>
            <a:r>
              <a:rPr lang="en-GB" altLang="en-US" sz="1800" smtClean="0"/>
              <a:t>  (dB), and σ</a:t>
            </a:r>
            <a:r>
              <a:rPr lang="en-GB" altLang="en-US" sz="1800" baseline="-25000" smtClean="0"/>
              <a:t>h</a:t>
            </a:r>
            <a:r>
              <a:rPr lang="en-GB" altLang="en-US" sz="1800" smtClean="0"/>
              <a:t> time-series</a:t>
            </a:r>
          </a:p>
          <a:p>
            <a:r>
              <a:rPr lang="en-GB" altLang="en-US" sz="1800" smtClean="0"/>
              <a:t>Compute mean and covariance for specified non-melt and melt periods</a:t>
            </a:r>
          </a:p>
          <a:p>
            <a:r>
              <a:rPr lang="en-GB" altLang="en-US" sz="1800" smtClean="0"/>
              <a:t>Classify melt state using ML objective function</a:t>
            </a:r>
            <a:endParaRPr lang="en-US" altLang="en-US" sz="1800" smtClean="0"/>
          </a:p>
        </p:txBody>
      </p:sp>
      <p:grpSp>
        <p:nvGrpSpPr>
          <p:cNvPr id="46085" name="Group 21"/>
          <p:cNvGrpSpPr>
            <a:grpSpLocks/>
          </p:cNvGrpSpPr>
          <p:nvPr/>
        </p:nvGrpSpPr>
        <p:grpSpPr bwMode="auto">
          <a:xfrm>
            <a:off x="76200" y="3962400"/>
            <a:ext cx="3962400" cy="2895600"/>
            <a:chOff x="2633" y="1248"/>
            <a:chExt cx="3127" cy="2161"/>
          </a:xfrm>
        </p:grpSpPr>
        <p:pic>
          <p:nvPicPr>
            <p:cNvPr id="46089" name="Picture 22" descr="time_all2year_pix7_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3" y="1248"/>
              <a:ext cx="3127" cy="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Line 23"/>
            <p:cNvSpPr>
              <a:spLocks noChangeShapeType="1"/>
            </p:cNvSpPr>
            <p:nvPr/>
          </p:nvSpPr>
          <p:spPr bwMode="auto">
            <a:xfrm>
              <a:off x="3312" y="2832"/>
              <a:ext cx="384" cy="0"/>
            </a:xfrm>
            <a:prstGeom prst="line">
              <a:avLst/>
            </a:prstGeom>
            <a:noFill/>
            <a:ln w="19050">
              <a:solidFill>
                <a:srgbClr val="33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1" name="Line 24"/>
            <p:cNvSpPr>
              <a:spLocks noChangeShapeType="1"/>
            </p:cNvSpPr>
            <p:nvPr/>
          </p:nvSpPr>
          <p:spPr bwMode="auto">
            <a:xfrm>
              <a:off x="3148" y="3168"/>
              <a:ext cx="96" cy="0"/>
            </a:xfrm>
            <a:prstGeom prst="line">
              <a:avLst/>
            </a:prstGeom>
            <a:noFill/>
            <a:ln w="158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2" name="Line 25"/>
            <p:cNvSpPr>
              <a:spLocks noChangeShapeType="1"/>
            </p:cNvSpPr>
            <p:nvPr/>
          </p:nvSpPr>
          <p:spPr bwMode="auto">
            <a:xfrm>
              <a:off x="4012" y="2832"/>
              <a:ext cx="384" cy="0"/>
            </a:xfrm>
            <a:prstGeom prst="line">
              <a:avLst/>
            </a:prstGeom>
            <a:noFill/>
            <a:ln w="19050">
              <a:solidFill>
                <a:srgbClr val="33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3" name="Line 26"/>
            <p:cNvSpPr>
              <a:spLocks noChangeShapeType="1"/>
            </p:cNvSpPr>
            <p:nvPr/>
          </p:nvSpPr>
          <p:spPr bwMode="auto">
            <a:xfrm>
              <a:off x="3812" y="3168"/>
              <a:ext cx="96" cy="0"/>
            </a:xfrm>
            <a:prstGeom prst="line">
              <a:avLst/>
            </a:prstGeom>
            <a:noFill/>
            <a:ln w="158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4" name="Line 27"/>
            <p:cNvSpPr>
              <a:spLocks noChangeShapeType="1"/>
            </p:cNvSpPr>
            <p:nvPr/>
          </p:nvSpPr>
          <p:spPr bwMode="auto">
            <a:xfrm>
              <a:off x="4449" y="3168"/>
              <a:ext cx="96" cy="0"/>
            </a:xfrm>
            <a:prstGeom prst="line">
              <a:avLst/>
            </a:prstGeom>
            <a:noFill/>
            <a:ln w="158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5" name="Line 28"/>
            <p:cNvSpPr>
              <a:spLocks noChangeShapeType="1"/>
            </p:cNvSpPr>
            <p:nvPr/>
          </p:nvSpPr>
          <p:spPr bwMode="auto">
            <a:xfrm>
              <a:off x="5088" y="3168"/>
              <a:ext cx="96" cy="0"/>
            </a:xfrm>
            <a:prstGeom prst="line">
              <a:avLst/>
            </a:prstGeom>
            <a:noFill/>
            <a:ln w="158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6" name="Line 29"/>
            <p:cNvSpPr>
              <a:spLocks noChangeShapeType="1"/>
            </p:cNvSpPr>
            <p:nvPr/>
          </p:nvSpPr>
          <p:spPr bwMode="auto">
            <a:xfrm>
              <a:off x="4656" y="2832"/>
              <a:ext cx="288" cy="0"/>
            </a:xfrm>
            <a:prstGeom prst="line">
              <a:avLst/>
            </a:prstGeom>
            <a:noFill/>
            <a:ln w="19050">
              <a:solidFill>
                <a:srgbClr val="33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7" name="Line 30"/>
            <p:cNvSpPr>
              <a:spLocks noChangeShapeType="1"/>
            </p:cNvSpPr>
            <p:nvPr/>
          </p:nvSpPr>
          <p:spPr bwMode="auto">
            <a:xfrm>
              <a:off x="5328" y="2832"/>
              <a:ext cx="192" cy="0"/>
            </a:xfrm>
            <a:prstGeom prst="line">
              <a:avLst/>
            </a:prstGeom>
            <a:noFill/>
            <a:ln w="19050">
              <a:solidFill>
                <a:srgbClr val="33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useBgFill="1">
        <p:nvSpPr>
          <p:cNvPr id="46086" name="Rectangle 33"/>
          <p:cNvSpPr>
            <a:spLocks noChangeArrowheads="1"/>
          </p:cNvSpPr>
          <p:nvPr/>
        </p:nvSpPr>
        <p:spPr bwMode="auto">
          <a:xfrm>
            <a:off x="3867150" y="5105400"/>
            <a:ext cx="476250" cy="1295400"/>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endParaRPr lang="en-US" altLang="en-US" sz="2000">
              <a:latin typeface="Arial" panose="020B0604020202020204" pitchFamily="34" charset="0"/>
            </a:endParaRPr>
          </a:p>
        </p:txBody>
      </p:sp>
      <p:graphicFrame>
        <p:nvGraphicFramePr>
          <p:cNvPr id="46087" name="Object 32"/>
          <p:cNvGraphicFramePr>
            <a:graphicFrameLocks noChangeAspect="1"/>
          </p:cNvGraphicFramePr>
          <p:nvPr/>
        </p:nvGraphicFramePr>
        <p:xfrm>
          <a:off x="4114800" y="4791075"/>
          <a:ext cx="4876800" cy="2057400"/>
        </p:xfrm>
        <a:graphic>
          <a:graphicData uri="http://schemas.openxmlformats.org/presentationml/2006/ole">
            <mc:AlternateContent xmlns:mc="http://schemas.openxmlformats.org/markup-compatibility/2006">
              <mc:Choice xmlns:v="urn:schemas-microsoft-com:vml" Requires="v">
                <p:oleObj spid="_x0000_s46111" name="Image" r:id="rId6" imgW="5180952" imgH="3276190" progId="Photoshop.Image.6">
                  <p:embed/>
                </p:oleObj>
              </mc:Choice>
              <mc:Fallback>
                <p:oleObj name="Image" r:id="rId6" imgW="5180952" imgH="3276190" progId="Photoshop.Image.6">
                  <p:embed/>
                  <p:pic>
                    <p:nvPicPr>
                      <p:cNvPr id="0" name="Object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4791075"/>
                        <a:ext cx="4876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088" name="Text Box 34"/>
          <p:cNvSpPr txBox="1">
            <a:spLocks noChangeArrowheads="1"/>
          </p:cNvSpPr>
          <p:nvPr/>
        </p:nvSpPr>
        <p:spPr bwMode="auto">
          <a:xfrm>
            <a:off x="1368425" y="1143000"/>
            <a:ext cx="10699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000">
                <a:solidFill>
                  <a:schemeClr val="tx2"/>
                </a:solidFill>
                <a:latin typeface="Arial" panose="020B0604020202020204" pitchFamily="34" charset="0"/>
              </a:rPr>
              <a:t>Example</a:t>
            </a:r>
          </a:p>
        </p:txBody>
      </p:sp>
      <p:sp>
        <p:nvSpPr>
          <p:cNvPr id="25" name="TextBox 24"/>
          <p:cNvSpPr txBox="1"/>
          <p:nvPr/>
        </p:nvSpPr>
        <p:spPr>
          <a:xfrm>
            <a:off x="8766176" y="6520190"/>
            <a:ext cx="377824" cy="261610"/>
          </a:xfrm>
          <a:prstGeom prst="rect">
            <a:avLst/>
          </a:prstGeom>
          <a:noFill/>
        </p:spPr>
        <p:txBody>
          <a:bodyPr wrap="square" rtlCol="0">
            <a:spAutoFit/>
          </a:bodyPr>
          <a:lstStyle/>
          <a:p>
            <a:r>
              <a:rPr lang="en-US" sz="1100" b="0" dirty="0" smtClean="0"/>
              <a:t>29</a:t>
            </a:r>
            <a:endParaRPr lang="en-US" sz="1100" b="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6553200" y="228600"/>
            <a:ext cx="2971800" cy="1981200"/>
          </a:xfrm>
        </p:spPr>
        <p:txBody>
          <a:bodyPr/>
          <a:lstStyle/>
          <a:p>
            <a:pPr>
              <a:defRPr/>
            </a:pPr>
            <a:r>
              <a:rPr lang="en-US" altLang="en-US" sz="2600">
                <a:solidFill>
                  <a:srgbClr val="000000"/>
                </a:solidFill>
                <a:effectLst>
                  <a:outerShdw blurRad="38100" dist="38100" dir="2700000" algn="tl">
                    <a:srgbClr val="FFFFFF"/>
                  </a:outerShdw>
                </a:effectLst>
              </a:rPr>
              <a:t>TRMM &amp; </a:t>
            </a:r>
            <a:br>
              <a:rPr lang="en-US" altLang="en-US" sz="2600">
                <a:solidFill>
                  <a:srgbClr val="000000"/>
                </a:solidFill>
                <a:effectLst>
                  <a:outerShdw blurRad="38100" dist="38100" dir="2700000" algn="tl">
                    <a:srgbClr val="FFFFFF"/>
                  </a:outerShdw>
                </a:effectLst>
              </a:rPr>
            </a:br>
            <a:r>
              <a:rPr lang="en-US" altLang="en-US" sz="2600">
                <a:solidFill>
                  <a:srgbClr val="000000"/>
                </a:solidFill>
                <a:effectLst>
                  <a:outerShdw blurRad="38100" dist="38100" dir="2700000" algn="tl">
                    <a:srgbClr val="FFFFFF"/>
                  </a:outerShdw>
                </a:effectLst>
              </a:rPr>
              <a:t>QuikSCAT</a:t>
            </a:r>
            <a:br>
              <a:rPr lang="en-US" altLang="en-US" sz="2600">
                <a:solidFill>
                  <a:srgbClr val="000000"/>
                </a:solidFill>
                <a:effectLst>
                  <a:outerShdw blurRad="38100" dist="38100" dir="2700000" algn="tl">
                    <a:srgbClr val="FFFFFF"/>
                  </a:outerShdw>
                </a:effectLst>
              </a:rPr>
            </a:br>
            <a:r>
              <a:rPr lang="en-US" altLang="en-US" sz="2600">
                <a:solidFill>
                  <a:srgbClr val="000000"/>
                </a:solidFill>
                <a:effectLst>
                  <a:outerShdw blurRad="38100" dist="38100" dir="2700000" algn="tl">
                    <a:srgbClr val="FFFFFF"/>
                  </a:outerShdw>
                </a:effectLst>
              </a:rPr>
              <a:t>Desert</a:t>
            </a:r>
            <a:br>
              <a:rPr lang="en-US" altLang="en-US" sz="2600">
                <a:solidFill>
                  <a:srgbClr val="000000"/>
                </a:solidFill>
                <a:effectLst>
                  <a:outerShdw blurRad="38100" dist="38100" dir="2700000" algn="tl">
                    <a:srgbClr val="FFFFFF"/>
                  </a:outerShdw>
                </a:effectLst>
              </a:rPr>
            </a:br>
            <a:r>
              <a:rPr lang="en-US" altLang="en-US" sz="2600">
                <a:solidFill>
                  <a:srgbClr val="000000"/>
                </a:solidFill>
                <a:effectLst>
                  <a:outerShdw blurRad="38100" dist="38100" dir="2700000" algn="tl">
                    <a:srgbClr val="FFFFFF"/>
                  </a:outerShdw>
                </a:effectLst>
              </a:rPr>
              <a:t>Observations</a:t>
            </a:r>
          </a:p>
        </p:txBody>
      </p:sp>
      <p:sp>
        <p:nvSpPr>
          <p:cNvPr id="394243" name="Text Box 3"/>
          <p:cNvSpPr txBox="1">
            <a:spLocks noChangeArrowheads="1"/>
          </p:cNvSpPr>
          <p:nvPr/>
        </p:nvSpPr>
        <p:spPr bwMode="auto">
          <a:xfrm>
            <a:off x="7086600" y="2169616"/>
            <a:ext cx="20574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200" b="0" dirty="0">
                <a:solidFill>
                  <a:srgbClr val="000000"/>
                </a:solidFill>
                <a:latin typeface="Arial" panose="020B0604020202020204" pitchFamily="34" charset="0"/>
              </a:rPr>
              <a:t>The TRMM PR and the QuikSCAT scatterometer both operate at Ku-band, though at different incidence angles (0-17 </a:t>
            </a:r>
            <a:r>
              <a:rPr lang="en-US" altLang="en-US" sz="1200" b="0" dirty="0" err="1">
                <a:solidFill>
                  <a:srgbClr val="000000"/>
                </a:solidFill>
                <a:latin typeface="Arial" panose="020B0604020202020204" pitchFamily="34" charset="0"/>
              </a:rPr>
              <a:t>deg</a:t>
            </a:r>
            <a:r>
              <a:rPr lang="en-US" altLang="en-US" sz="1200" b="0" dirty="0">
                <a:solidFill>
                  <a:srgbClr val="000000"/>
                </a:solidFill>
                <a:latin typeface="Arial" panose="020B0604020202020204" pitchFamily="34" charset="0"/>
              </a:rPr>
              <a:t> vs 46 and 54 </a:t>
            </a:r>
            <a:r>
              <a:rPr lang="en-US" altLang="en-US" sz="1200" b="0" dirty="0" err="1">
                <a:solidFill>
                  <a:srgbClr val="000000"/>
                </a:solidFill>
                <a:latin typeface="Arial" panose="020B0604020202020204" pitchFamily="34" charset="0"/>
              </a:rPr>
              <a:t>deg</a:t>
            </a:r>
            <a:r>
              <a:rPr lang="en-US" altLang="en-US" sz="1200" b="0" dirty="0">
                <a:solidFill>
                  <a:srgbClr val="000000"/>
                </a:solidFill>
                <a:latin typeface="Arial" panose="020B0604020202020204" pitchFamily="34" charset="0"/>
              </a:rPr>
              <a:t>) and resolutions (4 km vs  25 km).  Here the radar backscatter from North Africa is compared. Greater contrast between rocky desert regions and erg seas are evident at high incidence angle due to absorption of the radar signal within the sandy regions.  Rivers and other water courses are more evident at low incidence angle due to strong specular scattering.</a:t>
            </a:r>
          </a:p>
          <a:p>
            <a:pPr>
              <a:spcBef>
                <a:spcPct val="0"/>
              </a:spcBef>
              <a:buFontTx/>
              <a:buNone/>
            </a:pPr>
            <a:r>
              <a:rPr lang="en-US" altLang="en-US" sz="1200" b="0" dirty="0">
                <a:solidFill>
                  <a:srgbClr val="000000"/>
                </a:solidFill>
                <a:latin typeface="Arial" panose="020B0604020202020204" pitchFamily="34" charset="0"/>
              </a:rPr>
              <a:t> </a:t>
            </a:r>
          </a:p>
        </p:txBody>
      </p:sp>
      <p:pic>
        <p:nvPicPr>
          <p:cNvPr id="48132" name="Picture 4" descr="qusv-a-NAf99-290-2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3" y="3040063"/>
            <a:ext cx="6878637"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trmm-a-NAf99-274-3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63" y="57150"/>
            <a:ext cx="6878637"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6"/>
          <p:cNvSpPr txBox="1">
            <a:spLocks noChangeArrowheads="1"/>
          </p:cNvSpPr>
          <p:nvPr/>
        </p:nvSpPr>
        <p:spPr bwMode="auto">
          <a:xfrm>
            <a:off x="152400" y="76200"/>
            <a:ext cx="22891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en-US" altLang="en-US" sz="1400" b="0" dirty="0">
                <a:solidFill>
                  <a:srgbClr val="CB0000"/>
                </a:solidFill>
                <a:latin typeface="Arial" panose="020B0604020202020204" pitchFamily="34" charset="0"/>
              </a:rPr>
              <a:t>TRMM PR Sigma-0 Image </a:t>
            </a:r>
          </a:p>
          <a:p>
            <a:pPr algn="ctr">
              <a:spcBef>
                <a:spcPct val="0"/>
              </a:spcBef>
              <a:buFontTx/>
              <a:buNone/>
            </a:pPr>
            <a:r>
              <a:rPr lang="en-US" altLang="en-US" sz="1400" b="0" dirty="0">
                <a:solidFill>
                  <a:srgbClr val="CB0000"/>
                </a:solidFill>
                <a:latin typeface="Arial" panose="020B0604020202020204" pitchFamily="34" charset="0"/>
              </a:rPr>
              <a:t>(normalized to 11º incidence)</a:t>
            </a:r>
          </a:p>
        </p:txBody>
      </p:sp>
      <p:sp>
        <p:nvSpPr>
          <p:cNvPr id="48135" name="Text Box 7"/>
          <p:cNvSpPr txBox="1">
            <a:spLocks noChangeArrowheads="1"/>
          </p:cNvSpPr>
          <p:nvPr/>
        </p:nvSpPr>
        <p:spPr bwMode="auto">
          <a:xfrm>
            <a:off x="76200" y="3536950"/>
            <a:ext cx="17843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400" b="0">
                <a:solidFill>
                  <a:srgbClr val="CB0000"/>
                </a:solidFill>
                <a:latin typeface="Arial" panose="020B0604020202020204" pitchFamily="34" charset="0"/>
              </a:rPr>
              <a:t>QuikSCAT Enhanced </a:t>
            </a:r>
          </a:p>
          <a:p>
            <a:pPr>
              <a:spcBef>
                <a:spcPct val="0"/>
              </a:spcBef>
              <a:buFontTx/>
              <a:buNone/>
            </a:pPr>
            <a:r>
              <a:rPr lang="en-US" altLang="en-US" sz="1400" b="0">
                <a:solidFill>
                  <a:srgbClr val="CB0000"/>
                </a:solidFill>
                <a:latin typeface="Arial" panose="020B0604020202020204" pitchFamily="34" charset="0"/>
              </a:rPr>
              <a:t>Resolution Sigma-0 </a:t>
            </a:r>
          </a:p>
          <a:p>
            <a:pPr>
              <a:spcBef>
                <a:spcPct val="0"/>
              </a:spcBef>
              <a:buFontTx/>
              <a:buNone/>
            </a:pPr>
            <a:r>
              <a:rPr lang="en-US" altLang="en-US" sz="1400" b="0">
                <a:solidFill>
                  <a:srgbClr val="CB0000"/>
                </a:solidFill>
                <a:latin typeface="Arial" panose="020B0604020202020204" pitchFamily="34" charset="0"/>
              </a:rPr>
              <a:t>(at 54º incidence)</a:t>
            </a:r>
          </a:p>
        </p:txBody>
      </p:sp>
      <p:pic>
        <p:nvPicPr>
          <p:cNvPr id="48136" name="Picture 8" descr="myCERSLogo3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6950" y="0"/>
            <a:ext cx="527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9" name="Text Box 9"/>
          <p:cNvSpPr txBox="1">
            <a:spLocks noChangeArrowheads="1"/>
          </p:cNvSpPr>
          <p:nvPr/>
        </p:nvSpPr>
        <p:spPr bwMode="auto">
          <a:xfrm>
            <a:off x="3124200" y="2362200"/>
            <a:ext cx="116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b="0">
                <a:solidFill>
                  <a:schemeClr val="tx2"/>
                </a:solidFill>
                <a:effectLst>
                  <a:outerShdw blurRad="38100" dist="38100" dir="2700000" algn="tl">
                    <a:srgbClr val="000000"/>
                  </a:outerShdw>
                </a:effectLst>
              </a:rPr>
              <a:t>swamps</a:t>
            </a:r>
          </a:p>
        </p:txBody>
      </p:sp>
      <p:sp>
        <p:nvSpPr>
          <p:cNvPr id="48138" name="Line 10"/>
          <p:cNvSpPr>
            <a:spLocks noChangeShapeType="1"/>
          </p:cNvSpPr>
          <p:nvPr/>
        </p:nvSpPr>
        <p:spPr bwMode="auto">
          <a:xfrm>
            <a:off x="3886200" y="2743200"/>
            <a:ext cx="381000" cy="381000"/>
          </a:xfrm>
          <a:prstGeom prst="line">
            <a:avLst/>
          </a:prstGeom>
          <a:noFill/>
          <a:ln w="25400">
            <a:solidFill>
              <a:srgbClr val="CB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9" name="Line 16"/>
          <p:cNvSpPr>
            <a:spLocks noChangeShapeType="1"/>
          </p:cNvSpPr>
          <p:nvPr/>
        </p:nvSpPr>
        <p:spPr bwMode="auto">
          <a:xfrm flipH="1">
            <a:off x="3048000" y="2743200"/>
            <a:ext cx="228600" cy="228600"/>
          </a:xfrm>
          <a:prstGeom prst="line">
            <a:avLst/>
          </a:prstGeom>
          <a:noFill/>
          <a:ln w="25400">
            <a:solidFill>
              <a:srgbClr val="CB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257" name="Text Box 17"/>
          <p:cNvSpPr txBox="1">
            <a:spLocks noChangeArrowheads="1"/>
          </p:cNvSpPr>
          <p:nvPr/>
        </p:nvSpPr>
        <p:spPr bwMode="auto">
          <a:xfrm>
            <a:off x="3346450" y="55626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b="0">
                <a:solidFill>
                  <a:schemeClr val="tx2"/>
                </a:solidFill>
                <a:effectLst>
                  <a:outerShdw blurRad="38100" dist="38100" dir="2700000" algn="tl">
                    <a:srgbClr val="000000"/>
                  </a:outerShdw>
                </a:effectLst>
              </a:rPr>
              <a:t>ergs</a:t>
            </a:r>
          </a:p>
        </p:txBody>
      </p:sp>
      <p:sp>
        <p:nvSpPr>
          <p:cNvPr id="48141" name="Line 18"/>
          <p:cNvSpPr>
            <a:spLocks noChangeShapeType="1"/>
          </p:cNvSpPr>
          <p:nvPr/>
        </p:nvSpPr>
        <p:spPr bwMode="auto">
          <a:xfrm flipH="1" flipV="1">
            <a:off x="2819400" y="5334000"/>
            <a:ext cx="533400" cy="457200"/>
          </a:xfrm>
          <a:prstGeom prst="line">
            <a:avLst/>
          </a:prstGeom>
          <a:noFill/>
          <a:ln w="25400">
            <a:solidFill>
              <a:srgbClr val="CB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2" name="Line 19"/>
          <p:cNvSpPr>
            <a:spLocks noChangeShapeType="1"/>
          </p:cNvSpPr>
          <p:nvPr/>
        </p:nvSpPr>
        <p:spPr bwMode="auto">
          <a:xfrm flipV="1">
            <a:off x="4038600" y="5105400"/>
            <a:ext cx="1447800" cy="685800"/>
          </a:xfrm>
          <a:prstGeom prst="line">
            <a:avLst/>
          </a:prstGeom>
          <a:noFill/>
          <a:ln w="25400">
            <a:solidFill>
              <a:srgbClr val="CB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3" name="Line 20"/>
          <p:cNvSpPr>
            <a:spLocks noChangeShapeType="1"/>
          </p:cNvSpPr>
          <p:nvPr/>
        </p:nvSpPr>
        <p:spPr bwMode="auto">
          <a:xfrm flipH="1" flipV="1">
            <a:off x="3581400" y="4495800"/>
            <a:ext cx="152400" cy="1219200"/>
          </a:xfrm>
          <a:prstGeom prst="line">
            <a:avLst/>
          </a:prstGeom>
          <a:noFill/>
          <a:ln w="25400">
            <a:solidFill>
              <a:srgbClr val="CB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4" name="Line 21"/>
          <p:cNvSpPr>
            <a:spLocks noChangeShapeType="1"/>
          </p:cNvSpPr>
          <p:nvPr/>
        </p:nvSpPr>
        <p:spPr bwMode="auto">
          <a:xfrm flipH="1" flipV="1">
            <a:off x="2895600" y="4800600"/>
            <a:ext cx="609600" cy="914400"/>
          </a:xfrm>
          <a:prstGeom prst="line">
            <a:avLst/>
          </a:prstGeom>
          <a:noFill/>
          <a:ln w="25400">
            <a:solidFill>
              <a:srgbClr val="CB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262" name="Text Box 22"/>
          <p:cNvSpPr txBox="1">
            <a:spLocks noChangeArrowheads="1"/>
          </p:cNvSpPr>
          <p:nvPr/>
        </p:nvSpPr>
        <p:spPr bwMode="auto">
          <a:xfrm>
            <a:off x="5638800" y="5715000"/>
            <a:ext cx="14686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b="0">
                <a:solidFill>
                  <a:srgbClr val="FFFF00"/>
                </a:solidFill>
              </a:rPr>
              <a:t>Congo</a:t>
            </a:r>
          </a:p>
          <a:p>
            <a:pPr>
              <a:defRPr/>
            </a:pPr>
            <a:r>
              <a:rPr lang="en-US" altLang="en-US" sz="2400" b="0">
                <a:solidFill>
                  <a:srgbClr val="FFFF00"/>
                </a:solidFill>
              </a:rPr>
              <a:t>rainforest</a:t>
            </a:r>
          </a:p>
        </p:txBody>
      </p:sp>
      <p:sp>
        <p:nvSpPr>
          <p:cNvPr id="394263" name="Text Box 23"/>
          <p:cNvSpPr txBox="1">
            <a:spLocks noChangeArrowheads="1"/>
          </p:cNvSpPr>
          <p:nvPr/>
        </p:nvSpPr>
        <p:spPr bwMode="auto">
          <a:xfrm>
            <a:off x="1219200" y="5181600"/>
            <a:ext cx="86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b="0">
                <a:solidFill>
                  <a:schemeClr val="tx2"/>
                </a:solidFill>
                <a:effectLst>
                  <a:outerShdw blurRad="38100" dist="38100" dir="2700000" algn="tl">
                    <a:srgbClr val="000000"/>
                  </a:outerShdw>
                </a:effectLst>
              </a:rPr>
              <a:t>Sahel</a:t>
            </a:r>
          </a:p>
        </p:txBody>
      </p:sp>
      <p:sp>
        <p:nvSpPr>
          <p:cNvPr id="48147" name="Line 24"/>
          <p:cNvSpPr>
            <a:spLocks noChangeShapeType="1"/>
          </p:cNvSpPr>
          <p:nvPr/>
        </p:nvSpPr>
        <p:spPr bwMode="auto">
          <a:xfrm flipH="1">
            <a:off x="3352800" y="6172200"/>
            <a:ext cx="2590800" cy="304800"/>
          </a:xfrm>
          <a:prstGeom prst="line">
            <a:avLst/>
          </a:prstGeom>
          <a:noFill/>
          <a:ln w="25400">
            <a:solidFill>
              <a:srgbClr val="CB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TextBox 19"/>
          <p:cNvSpPr txBox="1"/>
          <p:nvPr/>
        </p:nvSpPr>
        <p:spPr>
          <a:xfrm>
            <a:off x="8766176" y="6457890"/>
            <a:ext cx="377824" cy="261610"/>
          </a:xfrm>
          <a:prstGeom prst="rect">
            <a:avLst/>
          </a:prstGeom>
          <a:noFill/>
        </p:spPr>
        <p:txBody>
          <a:bodyPr wrap="square" rtlCol="0">
            <a:spAutoFit/>
          </a:bodyPr>
          <a:lstStyle/>
          <a:p>
            <a:r>
              <a:rPr lang="en-US" sz="1100" b="0" dirty="0" smtClean="0"/>
              <a:t>30</a:t>
            </a:r>
            <a:endParaRPr lang="en-US" sz="1100" b="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94243"/>
                                        </p:tgtEl>
                                        <p:attrNameLst>
                                          <p:attrName>style.visibility</p:attrName>
                                        </p:attrNameLst>
                                      </p:cBhvr>
                                      <p:to>
                                        <p:strVal val="visible"/>
                                      </p:to>
                                    </p:set>
                                    <p:anim calcmode="lin" valueType="num">
                                      <p:cBhvr additive="base">
                                        <p:cTn id="7" dur="500" fill="hold"/>
                                        <p:tgtEl>
                                          <p:spTgt spid="394243"/>
                                        </p:tgtEl>
                                        <p:attrNameLst>
                                          <p:attrName>ppt_x</p:attrName>
                                        </p:attrNameLst>
                                      </p:cBhvr>
                                      <p:tavLst>
                                        <p:tav tm="0">
                                          <p:val>
                                            <p:strVal val="1+#ppt_w/2"/>
                                          </p:val>
                                        </p:tav>
                                        <p:tav tm="100000">
                                          <p:val>
                                            <p:strVal val="#ppt_x"/>
                                          </p:val>
                                        </p:tav>
                                      </p:tavLst>
                                    </p:anim>
                                    <p:anim calcmode="lin" valueType="num">
                                      <p:cBhvr additive="base">
                                        <p:cTn id="8" dur="500" fill="hold"/>
                                        <p:tgtEl>
                                          <p:spTgt spid="394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dirty="0" smtClean="0"/>
              <a:t>Surface Roughness </a:t>
            </a:r>
            <a:r>
              <a:rPr lang="en-US" altLang="en-US" dirty="0" smtClean="0"/>
              <a:t>Geometry</a:t>
            </a:r>
            <a:br>
              <a:rPr lang="en-US" altLang="en-US" dirty="0" smtClean="0"/>
            </a:br>
            <a:r>
              <a:rPr lang="en-US" altLang="en-US" dirty="0" smtClean="0"/>
              <a:t>(snow dune wind measurement)</a:t>
            </a:r>
            <a:endParaRPr lang="en-US" altLang="en-US" dirty="0" smtClean="0"/>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54225"/>
            <a:ext cx="5791200"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descr="sastrugi_montg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191000"/>
            <a:ext cx="23622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p:cNvSpPr txBox="1">
            <a:spLocks noChangeArrowheads="1"/>
          </p:cNvSpPr>
          <p:nvPr/>
        </p:nvSpPr>
        <p:spPr bwMode="auto">
          <a:xfrm>
            <a:off x="6858000" y="5257800"/>
            <a:ext cx="1131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2400"/>
              <a:t>sastrugi</a:t>
            </a:r>
          </a:p>
        </p:txBody>
      </p:sp>
      <p:sp>
        <p:nvSpPr>
          <p:cNvPr id="45062" name="Text Box 6"/>
          <p:cNvSpPr txBox="1">
            <a:spLocks noChangeArrowheads="1"/>
          </p:cNvSpPr>
          <p:nvPr/>
        </p:nvSpPr>
        <p:spPr bwMode="auto">
          <a:xfrm>
            <a:off x="6096000" y="2132013"/>
            <a:ext cx="29718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50000"/>
              </a:spcBef>
              <a:buFontTx/>
              <a:buNone/>
            </a:pPr>
            <a:r>
              <a:rPr lang="en-US" altLang="en-US" sz="2800" b="0"/>
              <a:t>Mean topographic slope with wind-generated sastrugi</a:t>
            </a:r>
          </a:p>
        </p:txBody>
      </p:sp>
      <p:sp>
        <p:nvSpPr>
          <p:cNvPr id="7" name="TextBox 6"/>
          <p:cNvSpPr txBox="1"/>
          <p:nvPr/>
        </p:nvSpPr>
        <p:spPr>
          <a:xfrm>
            <a:off x="8766176" y="6457890"/>
            <a:ext cx="377824" cy="261610"/>
          </a:xfrm>
          <a:prstGeom prst="rect">
            <a:avLst/>
          </a:prstGeom>
          <a:noFill/>
        </p:spPr>
        <p:txBody>
          <a:bodyPr wrap="square" rtlCol="0">
            <a:spAutoFit/>
          </a:bodyPr>
          <a:lstStyle/>
          <a:p>
            <a:r>
              <a:rPr lang="en-US" sz="1100" b="0" dirty="0" smtClean="0"/>
              <a:t>31</a:t>
            </a:r>
            <a:endParaRPr lang="en-US" sz="1100" b="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dirty="0" smtClean="0"/>
              <a:t>Some Land/Ice </a:t>
            </a:r>
            <a:br>
              <a:rPr lang="en-US" altLang="en-US" dirty="0" smtClean="0"/>
            </a:br>
            <a:r>
              <a:rPr lang="en-US" altLang="en-US" dirty="0" smtClean="0"/>
              <a:t>Scatterometer </a:t>
            </a:r>
            <a:r>
              <a:rPr lang="en-US" altLang="en-US" dirty="0" smtClean="0"/>
              <a:t>Products</a:t>
            </a:r>
          </a:p>
        </p:txBody>
      </p:sp>
      <p:sp>
        <p:nvSpPr>
          <p:cNvPr id="3" name="Content Placeholder 2"/>
          <p:cNvSpPr>
            <a:spLocks noGrp="1"/>
          </p:cNvSpPr>
          <p:nvPr>
            <p:ph sz="half" idx="1"/>
          </p:nvPr>
        </p:nvSpPr>
        <p:spPr/>
        <p:txBody>
          <a:bodyPr/>
          <a:lstStyle/>
          <a:p>
            <a:pPr>
              <a:defRPr/>
            </a:pPr>
            <a:r>
              <a:rPr lang="en-US" sz="2118" dirty="0"/>
              <a:t>Sea ice </a:t>
            </a:r>
            <a:r>
              <a:rPr lang="en-US" sz="2118" dirty="0" smtClean="0"/>
              <a:t>extent &amp; motion</a:t>
            </a:r>
            <a:endParaRPr lang="en-US" sz="2118" dirty="0"/>
          </a:p>
          <a:p>
            <a:pPr>
              <a:defRPr/>
            </a:pPr>
            <a:endParaRPr lang="en-US" sz="2118" dirty="0"/>
          </a:p>
          <a:p>
            <a:pPr>
              <a:defRPr/>
            </a:pPr>
            <a:endParaRPr lang="en-US" sz="2118" dirty="0"/>
          </a:p>
          <a:p>
            <a:pPr>
              <a:defRPr/>
            </a:pPr>
            <a:endParaRPr lang="en-US" sz="2118" dirty="0"/>
          </a:p>
          <a:p>
            <a:pPr>
              <a:defRPr/>
            </a:pPr>
            <a:endParaRPr lang="en-US" sz="2118" dirty="0"/>
          </a:p>
          <a:p>
            <a:pPr>
              <a:defRPr/>
            </a:pPr>
            <a:endParaRPr lang="en-US" sz="2118" dirty="0"/>
          </a:p>
          <a:p>
            <a:pPr>
              <a:defRPr/>
            </a:pPr>
            <a:endParaRPr lang="en-US" sz="2118" dirty="0"/>
          </a:p>
          <a:p>
            <a:pPr>
              <a:defRPr/>
            </a:pPr>
            <a:r>
              <a:rPr lang="en-US" sz="2118" dirty="0"/>
              <a:t>Great Lakes ice monitoring</a:t>
            </a:r>
          </a:p>
          <a:p>
            <a:pPr>
              <a:defRPr/>
            </a:pPr>
            <a:endParaRPr lang="en-US" sz="2118" dirty="0"/>
          </a:p>
        </p:txBody>
      </p:sp>
      <p:sp>
        <p:nvSpPr>
          <p:cNvPr id="4" name="Content Placeholder 3"/>
          <p:cNvSpPr>
            <a:spLocks noGrp="1"/>
          </p:cNvSpPr>
          <p:nvPr>
            <p:ph sz="half" idx="2"/>
          </p:nvPr>
        </p:nvSpPr>
        <p:spPr>
          <a:xfrm>
            <a:off x="4648200" y="1646237"/>
            <a:ext cx="4038600" cy="4525963"/>
          </a:xfrm>
        </p:spPr>
        <p:txBody>
          <a:bodyPr/>
          <a:lstStyle/>
          <a:p>
            <a:pPr>
              <a:defRPr/>
            </a:pPr>
            <a:r>
              <a:rPr lang="en-US" sz="2000" dirty="0" smtClean="0"/>
              <a:t>Oil spill monitoring</a:t>
            </a:r>
          </a:p>
          <a:p>
            <a:pPr>
              <a:defRPr/>
            </a:pPr>
            <a:endParaRPr lang="en-US" sz="2000" dirty="0" smtClean="0"/>
          </a:p>
          <a:p>
            <a:pPr>
              <a:defRPr/>
            </a:pPr>
            <a:endParaRPr lang="en-US" sz="2000" dirty="0" smtClean="0"/>
          </a:p>
          <a:p>
            <a:pPr>
              <a:defRPr/>
            </a:pPr>
            <a:endParaRPr lang="en-US" sz="2000" dirty="0"/>
          </a:p>
          <a:p>
            <a:pPr>
              <a:defRPr/>
            </a:pPr>
            <a:endParaRPr lang="en-US" sz="2000" dirty="0" smtClean="0"/>
          </a:p>
          <a:p>
            <a:pPr>
              <a:defRPr/>
            </a:pPr>
            <a:endParaRPr lang="en-US" sz="2000" dirty="0"/>
          </a:p>
          <a:p>
            <a:pPr marL="0" indent="0">
              <a:buFontTx/>
              <a:buNone/>
              <a:defRPr/>
            </a:pPr>
            <a:endParaRPr lang="en-US" sz="2000" dirty="0"/>
          </a:p>
          <a:p>
            <a:pPr>
              <a:defRPr/>
            </a:pPr>
            <a:r>
              <a:rPr lang="en-US" sz="2000" dirty="0" smtClean="0"/>
              <a:t>Iceberg tracking</a:t>
            </a:r>
          </a:p>
          <a:p>
            <a:pPr>
              <a:defRPr/>
            </a:pPr>
            <a:endParaRPr lang="en-US" sz="2000" dirty="0"/>
          </a:p>
        </p:txBody>
      </p:sp>
      <p:pic>
        <p:nvPicPr>
          <p:cNvPr id="1126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75" y="2052638"/>
            <a:ext cx="360997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5"/>
          <p:cNvSpPr>
            <a:spLocks noChangeArrowheads="1"/>
          </p:cNvSpPr>
          <p:nvPr/>
        </p:nvSpPr>
        <p:spPr bwMode="auto">
          <a:xfrm>
            <a:off x="6634163" y="2498725"/>
            <a:ext cx="469900" cy="403225"/>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841" tIns="39221" rIns="79841" bIns="39221" anchor="ctr"/>
          <a:lstStyle/>
          <a:p>
            <a:pPr>
              <a:defRPr/>
            </a:pPr>
            <a:endParaRPr lang="en-US" sz="1765"/>
          </a:p>
        </p:txBody>
      </p:sp>
      <p:sp>
        <p:nvSpPr>
          <p:cNvPr id="11271" name="TextBox 23"/>
          <p:cNvSpPr txBox="1">
            <a:spLocks noChangeArrowheads="1"/>
          </p:cNvSpPr>
          <p:nvPr/>
        </p:nvSpPr>
        <p:spPr bwMode="auto">
          <a:xfrm>
            <a:off x="4918075" y="3733800"/>
            <a:ext cx="2682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200">
                <a:solidFill>
                  <a:srgbClr val="FF0000"/>
                </a:solidFill>
                <a:latin typeface="Arial" panose="020B0604020202020204" pitchFamily="34" charset="0"/>
              </a:rPr>
              <a:t>Deep Water Horizion, JD 119, 2010</a:t>
            </a:r>
          </a:p>
        </p:txBody>
      </p:sp>
      <p:pic>
        <p:nvPicPr>
          <p:cNvPr id="11272" name="Picture 6" descr="JD201_1999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8063" y="4560888"/>
            <a:ext cx="3227387"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4" descr="qusv-NHe-a-20012231043-200122422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979613"/>
            <a:ext cx="19081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5" descr="qush-NHe-a-20012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0625" y="1979613"/>
            <a:ext cx="19081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5" name="Group 28"/>
          <p:cNvGrpSpPr>
            <a:grpSpLocks/>
          </p:cNvGrpSpPr>
          <p:nvPr/>
        </p:nvGrpSpPr>
        <p:grpSpPr bwMode="auto">
          <a:xfrm>
            <a:off x="309563" y="4578350"/>
            <a:ext cx="4137025" cy="1592263"/>
            <a:chOff x="139139" y="3165475"/>
            <a:chExt cx="8978372" cy="3456227"/>
          </a:xfrm>
        </p:grpSpPr>
        <p:graphicFrame>
          <p:nvGraphicFramePr>
            <p:cNvPr id="11280" name="Object 5"/>
            <p:cNvGraphicFramePr>
              <a:graphicFrameLocks noChangeAspect="1"/>
            </p:cNvGraphicFramePr>
            <p:nvPr/>
          </p:nvGraphicFramePr>
          <p:xfrm>
            <a:off x="4697911" y="3387963"/>
            <a:ext cx="4419600" cy="3233739"/>
          </p:xfrm>
          <a:graphic>
            <a:graphicData uri="http://schemas.openxmlformats.org/presentationml/2006/ole">
              <mc:AlternateContent xmlns:mc="http://schemas.openxmlformats.org/markup-compatibility/2006">
                <mc:Choice xmlns:v="urn:schemas-microsoft-com:vml" Requires="v">
                  <p:oleObj spid="_x0000_s11301" name="Photo Editor Photo" r:id="rId7" imgW="7811590" imgH="5714286" progId="MSPhotoEd.3">
                    <p:embed/>
                  </p:oleObj>
                </mc:Choice>
                <mc:Fallback>
                  <p:oleObj name="Photo Editor Photo" r:id="rId7" imgW="7811590" imgH="5714286" progId="MSPhotoEd.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7911" y="3387963"/>
                          <a:ext cx="4419600" cy="32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81" name="Object 6"/>
            <p:cNvGraphicFramePr>
              <a:graphicFrameLocks noChangeAspect="1"/>
            </p:cNvGraphicFramePr>
            <p:nvPr/>
          </p:nvGraphicFramePr>
          <p:xfrm>
            <a:off x="152400" y="3368675"/>
            <a:ext cx="4419600" cy="3233738"/>
          </p:xfrm>
          <a:graphic>
            <a:graphicData uri="http://schemas.openxmlformats.org/presentationml/2006/ole">
              <mc:AlternateContent xmlns:mc="http://schemas.openxmlformats.org/markup-compatibility/2006">
                <mc:Choice xmlns:v="urn:schemas-microsoft-com:vml" Requires="v">
                  <p:oleObj spid="_x0000_s11302" name="Photo Editor Photo" r:id="rId9" imgW="7811590" imgH="5714286" progId="MSPhotoEd.3">
                    <p:embed/>
                  </p:oleObj>
                </mc:Choice>
                <mc:Fallback>
                  <p:oleObj name="Photo Editor Photo" r:id="rId9" imgW="7811590" imgH="5714286" progId="MSPhotoEd.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3368675"/>
                          <a:ext cx="4419600" cy="323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 name="Oval 7"/>
            <p:cNvSpPr>
              <a:spLocks noChangeArrowheads="1"/>
            </p:cNvSpPr>
            <p:nvPr/>
          </p:nvSpPr>
          <p:spPr bwMode="auto">
            <a:xfrm>
              <a:off x="7543022" y="5605164"/>
              <a:ext cx="609814" cy="379048"/>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927"/>
            </a:p>
          </p:txBody>
        </p:sp>
        <p:sp>
          <p:nvSpPr>
            <p:cNvPr id="33" name="Oval 8"/>
            <p:cNvSpPr>
              <a:spLocks noChangeArrowheads="1"/>
            </p:cNvSpPr>
            <p:nvPr/>
          </p:nvSpPr>
          <p:spPr bwMode="auto">
            <a:xfrm>
              <a:off x="3046946" y="5605164"/>
              <a:ext cx="609812" cy="379048"/>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927"/>
            </a:p>
          </p:txBody>
        </p:sp>
        <p:sp>
          <p:nvSpPr>
            <p:cNvPr id="34" name="Text Box 9"/>
            <p:cNvSpPr txBox="1">
              <a:spLocks noChangeArrowheads="1"/>
            </p:cNvSpPr>
            <p:nvPr/>
          </p:nvSpPr>
          <p:spPr bwMode="auto">
            <a:xfrm>
              <a:off x="139139" y="3317094"/>
              <a:ext cx="4210119" cy="50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927" dirty="0">
                  <a:solidFill>
                    <a:srgbClr val="CB0000"/>
                  </a:solidFill>
                  <a:latin typeface="Times New Roman" panose="02020603050405020304" pitchFamily="18" charset="0"/>
                </a:rPr>
                <a:t>Changing ice cover JD 89-92, 2001</a:t>
              </a:r>
            </a:p>
          </p:txBody>
        </p:sp>
        <p:sp>
          <p:nvSpPr>
            <p:cNvPr id="35" name="Line 10"/>
            <p:cNvSpPr>
              <a:spLocks noChangeShapeType="1"/>
            </p:cNvSpPr>
            <p:nvPr/>
          </p:nvSpPr>
          <p:spPr bwMode="auto">
            <a:xfrm flipH="1">
              <a:off x="3429370" y="3165475"/>
              <a:ext cx="1674401" cy="2439689"/>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927"/>
            </a:p>
          </p:txBody>
        </p:sp>
        <p:sp>
          <p:nvSpPr>
            <p:cNvPr id="36" name="Line 11"/>
            <p:cNvSpPr>
              <a:spLocks noChangeShapeType="1"/>
            </p:cNvSpPr>
            <p:nvPr/>
          </p:nvSpPr>
          <p:spPr bwMode="auto">
            <a:xfrm>
              <a:off x="5183013" y="3241285"/>
              <a:ext cx="2435804" cy="2363879"/>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927"/>
            </a:p>
          </p:txBody>
        </p:sp>
      </p:grpSp>
      <p:sp>
        <p:nvSpPr>
          <p:cNvPr id="11276" name="TextBox 4"/>
          <p:cNvSpPr txBox="1">
            <a:spLocks noChangeArrowheads="1"/>
          </p:cNvSpPr>
          <p:nvPr/>
        </p:nvSpPr>
        <p:spPr bwMode="auto">
          <a:xfrm>
            <a:off x="366713" y="3852863"/>
            <a:ext cx="19669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100" b="0">
                <a:latin typeface="Arial" panose="020B0604020202020204" pitchFamily="34" charset="0"/>
              </a:rPr>
              <a:t>QuikSCAT, OSCAT, ASCAT</a:t>
            </a:r>
          </a:p>
        </p:txBody>
      </p:sp>
      <p:sp>
        <p:nvSpPr>
          <p:cNvPr id="11277" name="TextBox 19"/>
          <p:cNvSpPr txBox="1">
            <a:spLocks noChangeArrowheads="1"/>
          </p:cNvSpPr>
          <p:nvPr/>
        </p:nvSpPr>
        <p:spPr bwMode="auto">
          <a:xfrm>
            <a:off x="366713" y="6138863"/>
            <a:ext cx="14160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100" b="0">
                <a:latin typeface="Arial" panose="020B0604020202020204" pitchFamily="34" charset="0"/>
              </a:rPr>
              <a:t>QuikSCAT, OSCAT</a:t>
            </a:r>
          </a:p>
        </p:txBody>
      </p:sp>
      <p:sp>
        <p:nvSpPr>
          <p:cNvPr id="11278" name="TextBox 20"/>
          <p:cNvSpPr txBox="1">
            <a:spLocks noChangeArrowheads="1"/>
          </p:cNvSpPr>
          <p:nvPr/>
        </p:nvSpPr>
        <p:spPr bwMode="auto">
          <a:xfrm>
            <a:off x="8029575" y="1718469"/>
            <a:ext cx="6572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100" b="0" dirty="0">
                <a:latin typeface="Arial" panose="020B0604020202020204" pitchFamily="34" charset="0"/>
              </a:rPr>
              <a:t>ASCAT</a:t>
            </a:r>
          </a:p>
        </p:txBody>
      </p:sp>
      <p:sp>
        <p:nvSpPr>
          <p:cNvPr id="11279" name="TextBox 24"/>
          <p:cNvSpPr txBox="1">
            <a:spLocks noChangeArrowheads="1"/>
          </p:cNvSpPr>
          <p:nvPr/>
        </p:nvSpPr>
        <p:spPr bwMode="auto">
          <a:xfrm>
            <a:off x="8045450" y="4408489"/>
            <a:ext cx="91400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100" b="0" dirty="0" smtClean="0">
                <a:latin typeface="Arial" panose="020B0604020202020204" pitchFamily="34" charset="0"/>
              </a:rPr>
              <a:t>QuikSCAT, OSCAT, ASCAT</a:t>
            </a:r>
            <a:endParaRPr lang="en-US" altLang="en-US" sz="1100" b="0" dirty="0">
              <a:latin typeface="Arial" panose="020B0604020202020204" pitchFamily="34" charset="0"/>
            </a:endParaRPr>
          </a:p>
        </p:txBody>
      </p:sp>
      <p:sp>
        <p:nvSpPr>
          <p:cNvPr id="26" name="TextBox 25"/>
          <p:cNvSpPr txBox="1"/>
          <p:nvPr/>
        </p:nvSpPr>
        <p:spPr>
          <a:xfrm>
            <a:off x="8839200" y="6457890"/>
            <a:ext cx="152400" cy="261610"/>
          </a:xfrm>
          <a:prstGeom prst="rect">
            <a:avLst/>
          </a:prstGeom>
          <a:noFill/>
        </p:spPr>
        <p:txBody>
          <a:bodyPr wrap="square" rtlCol="0">
            <a:spAutoFit/>
          </a:bodyPr>
          <a:lstStyle/>
          <a:p>
            <a:r>
              <a:rPr lang="en-US" sz="1100" b="0" dirty="0" smtClean="0"/>
              <a:t>4</a:t>
            </a:r>
            <a:endParaRPr lang="en-US" sz="1100" b="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Ice Science</a:t>
            </a:r>
            <a:endParaRPr lang="en-US" dirty="0"/>
          </a:p>
        </p:txBody>
      </p:sp>
      <p:sp>
        <p:nvSpPr>
          <p:cNvPr id="3" name="Content Placeholder 2"/>
          <p:cNvSpPr>
            <a:spLocks noGrp="1"/>
          </p:cNvSpPr>
          <p:nvPr>
            <p:ph idx="1"/>
          </p:nvPr>
        </p:nvSpPr>
        <p:spPr/>
        <p:txBody>
          <a:bodyPr/>
          <a:lstStyle/>
          <a:p>
            <a:r>
              <a:rPr lang="en-US" sz="2400" dirty="0" smtClean="0"/>
              <a:t>Sea ice motion related to wind and currents</a:t>
            </a:r>
          </a:p>
          <a:p>
            <a:pPr lvl="1"/>
            <a:r>
              <a:rPr lang="en-US" sz="2000" dirty="0" smtClean="0"/>
              <a:t>Infer currents (and freshwater transport) from wind and ice motion</a:t>
            </a:r>
            <a:endParaRPr lang="en-US" sz="2000" dirty="0" smtClean="0"/>
          </a:p>
          <a:p>
            <a:r>
              <a:rPr lang="en-US" sz="2400" dirty="0" smtClean="0"/>
              <a:t>Sea ice characteristics (e.g., i</a:t>
            </a:r>
            <a:r>
              <a:rPr lang="en-US" sz="2400" dirty="0" smtClean="0"/>
              <a:t>ce concentration, thickness, age, snow depth, ponding, drag coefficient, freeze/thaw, sea ice motion) are </a:t>
            </a:r>
            <a:r>
              <a:rPr lang="en-US" sz="2400" dirty="0" smtClean="0"/>
              <a:t>critical inputs to climate models and studies of air</a:t>
            </a:r>
            <a:r>
              <a:rPr lang="en-US" sz="2400" dirty="0" smtClean="0"/>
              <a:t>/sea fluxes</a:t>
            </a:r>
          </a:p>
          <a:p>
            <a:pPr lvl="1"/>
            <a:r>
              <a:rPr lang="en-US" sz="2000" dirty="0" smtClean="0"/>
              <a:t>Scatterometer data has been show to be effective for sea ice observation &amp; to complement passive microwave observations</a:t>
            </a:r>
          </a:p>
          <a:p>
            <a:r>
              <a:rPr lang="en-US" sz="2400" dirty="0" err="1" smtClean="0"/>
              <a:t>Ka</a:t>
            </a:r>
            <a:r>
              <a:rPr lang="en-US" sz="2400" dirty="0" smtClean="0"/>
              <a:t>-band can enable finer resolution</a:t>
            </a:r>
          </a:p>
          <a:p>
            <a:pPr lvl="1"/>
            <a:r>
              <a:rPr lang="en-US" sz="2000" dirty="0"/>
              <a:t>C</a:t>
            </a:r>
            <a:r>
              <a:rPr lang="en-US" sz="2000" dirty="0" smtClean="0"/>
              <a:t>loser to ice/land wind </a:t>
            </a:r>
            <a:r>
              <a:rPr lang="en-US" sz="2000" dirty="0" smtClean="0"/>
              <a:t>&amp; flux determination</a:t>
            </a:r>
            <a:endParaRPr lang="en-US" sz="2000" dirty="0" smtClean="0"/>
          </a:p>
          <a:p>
            <a:pPr lvl="1"/>
            <a:r>
              <a:rPr lang="en-US" sz="2000" dirty="0" smtClean="0"/>
              <a:t>Better sea ice motion inference</a:t>
            </a:r>
            <a:endParaRPr lang="en-US" sz="2000" dirty="0" smtClean="0"/>
          </a:p>
          <a:p>
            <a:pPr lvl="1"/>
            <a:r>
              <a:rPr lang="en-US" sz="2000" i="1" dirty="0" smtClean="0"/>
              <a:t>Likely </a:t>
            </a:r>
            <a:r>
              <a:rPr lang="en-US" sz="2000" dirty="0" smtClean="0"/>
              <a:t>to present new capabilities</a:t>
            </a:r>
          </a:p>
          <a:p>
            <a:pPr lvl="2"/>
            <a:r>
              <a:rPr lang="en-US" sz="1600" dirty="0" smtClean="0"/>
              <a:t>Further study and validation needed</a:t>
            </a:r>
          </a:p>
          <a:p>
            <a:pPr lvl="1"/>
            <a:endParaRPr lang="en-US" sz="2000" dirty="0" smtClean="0"/>
          </a:p>
          <a:p>
            <a:endParaRPr lang="en-US" sz="2400" dirty="0"/>
          </a:p>
        </p:txBody>
      </p:sp>
      <p:sp>
        <p:nvSpPr>
          <p:cNvPr id="8" name="TextBox 7"/>
          <p:cNvSpPr txBox="1"/>
          <p:nvPr/>
        </p:nvSpPr>
        <p:spPr>
          <a:xfrm>
            <a:off x="8839200" y="6457890"/>
            <a:ext cx="152400" cy="261610"/>
          </a:xfrm>
          <a:prstGeom prst="rect">
            <a:avLst/>
          </a:prstGeom>
          <a:noFill/>
        </p:spPr>
        <p:txBody>
          <a:bodyPr wrap="square" rtlCol="0">
            <a:spAutoFit/>
          </a:bodyPr>
          <a:lstStyle/>
          <a:p>
            <a:r>
              <a:rPr lang="en-US" sz="1100" b="0" dirty="0" smtClean="0"/>
              <a:t>5</a:t>
            </a:r>
            <a:endParaRPr lang="en-US" sz="1100" b="0" dirty="0"/>
          </a:p>
        </p:txBody>
      </p:sp>
    </p:spTree>
    <p:extLst>
      <p:ext uri="{BB962C8B-B14F-4D97-AF65-F5344CB8AC3E}">
        <p14:creationId xmlns:p14="http://schemas.microsoft.com/office/powerpoint/2010/main" val="17566553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82650" y="304800"/>
            <a:ext cx="3657600" cy="1143000"/>
          </a:xfrm>
        </p:spPr>
        <p:txBody>
          <a:bodyPr/>
          <a:lstStyle/>
          <a:p>
            <a:r>
              <a:rPr lang="en-US" altLang="en-US" sz="3600" smtClean="0"/>
              <a:t>Dual-frequency Scatterometry</a:t>
            </a:r>
          </a:p>
        </p:txBody>
      </p:sp>
      <p:pic>
        <p:nvPicPr>
          <p:cNvPr id="122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3238"/>
            <a:ext cx="4067175"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771650"/>
            <a:ext cx="3940175" cy="491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Rectangle 3"/>
          <p:cNvSpPr>
            <a:spLocks noGrp="1" noChangeArrowheads="1"/>
          </p:cNvSpPr>
          <p:nvPr>
            <p:ph idx="1"/>
          </p:nvPr>
        </p:nvSpPr>
        <p:spPr>
          <a:xfrm>
            <a:off x="4800600" y="228600"/>
            <a:ext cx="3908425" cy="1828800"/>
          </a:xfrm>
        </p:spPr>
        <p:txBody>
          <a:bodyPr/>
          <a:lstStyle/>
          <a:p>
            <a:pPr>
              <a:lnSpc>
                <a:spcPct val="80000"/>
              </a:lnSpc>
            </a:pPr>
            <a:r>
              <a:rPr lang="en-US" altLang="en-US" sz="1800" smtClean="0"/>
              <a:t>False color image (JD 217, 2008) from </a:t>
            </a:r>
            <a:r>
              <a:rPr lang="en-US" altLang="en-US" sz="1800" b="1" smtClean="0"/>
              <a:t>Ku-band </a:t>
            </a:r>
            <a:r>
              <a:rPr lang="en-US" altLang="en-US" sz="1800" smtClean="0"/>
              <a:t>QuikSCAT and     </a:t>
            </a:r>
            <a:r>
              <a:rPr lang="en-US" altLang="en-US" sz="1800" b="1" smtClean="0"/>
              <a:t>C-band</a:t>
            </a:r>
            <a:r>
              <a:rPr lang="en-US" altLang="en-US" sz="1800" smtClean="0"/>
              <a:t> ASCAT. </a:t>
            </a:r>
          </a:p>
          <a:p>
            <a:pPr lvl="1">
              <a:lnSpc>
                <a:spcPct val="80000"/>
              </a:lnSpc>
            </a:pPr>
            <a:r>
              <a:rPr lang="en-US" altLang="en-US" sz="1600" smtClean="0">
                <a:solidFill>
                  <a:srgbClr val="CB0000"/>
                </a:solidFill>
                <a:ea typeface="Arial" panose="020B0604020202020204" pitchFamily="34" charset="0"/>
              </a:rPr>
              <a:t>Red</a:t>
            </a:r>
            <a:r>
              <a:rPr lang="en-US" altLang="en-US" sz="1600" smtClean="0">
                <a:ea typeface="Arial" panose="020B0604020202020204" pitchFamily="34" charset="0"/>
              </a:rPr>
              <a:t>: </a:t>
            </a:r>
            <a:r>
              <a:rPr lang="en-US" altLang="en-US" sz="1600" smtClean="0">
                <a:solidFill>
                  <a:srgbClr val="CB0000"/>
                </a:solidFill>
                <a:ea typeface="Arial" panose="020B0604020202020204" pitchFamily="34" charset="0"/>
              </a:rPr>
              <a:t>QuikSCAT h-pol </a:t>
            </a:r>
            <a:r>
              <a:rPr lang="en-US" altLang="en-US" sz="1600" smtClean="0">
                <a:latin typeface="Symbol" panose="05050102010706020507" pitchFamily="18" charset="2"/>
                <a:ea typeface="Arial" panose="020B0604020202020204" pitchFamily="34" charset="0"/>
              </a:rPr>
              <a:t>s</a:t>
            </a:r>
            <a:r>
              <a:rPr lang="en-US" altLang="en-US" sz="1600" baseline="30000" smtClean="0">
                <a:ea typeface="Arial" panose="020B0604020202020204" pitchFamily="34" charset="0"/>
              </a:rPr>
              <a:t>o</a:t>
            </a:r>
            <a:r>
              <a:rPr lang="en-US" altLang="en-US" sz="1600" smtClean="0">
                <a:ea typeface="Arial" panose="020B0604020202020204" pitchFamily="34" charset="0"/>
              </a:rPr>
              <a:t> </a:t>
            </a:r>
            <a:r>
              <a:rPr lang="en-US" altLang="en-US" sz="1200" smtClean="0">
                <a:ea typeface="Arial" panose="020B0604020202020204" pitchFamily="34" charset="0"/>
              </a:rPr>
              <a:t>at 46º</a:t>
            </a:r>
            <a:endParaRPr lang="en-US" altLang="en-US" sz="1200" smtClean="0">
              <a:solidFill>
                <a:srgbClr val="CB0000"/>
              </a:solidFill>
              <a:ea typeface="Arial" panose="020B0604020202020204" pitchFamily="34" charset="0"/>
            </a:endParaRPr>
          </a:p>
          <a:p>
            <a:pPr lvl="1">
              <a:lnSpc>
                <a:spcPct val="80000"/>
              </a:lnSpc>
            </a:pPr>
            <a:r>
              <a:rPr lang="en-US" altLang="en-US" sz="1600" smtClean="0">
                <a:solidFill>
                  <a:srgbClr val="008000"/>
                </a:solidFill>
                <a:ea typeface="Arial" panose="020B0604020202020204" pitchFamily="34" charset="0"/>
              </a:rPr>
              <a:t>Green</a:t>
            </a:r>
            <a:r>
              <a:rPr lang="en-US" altLang="en-US" sz="1600" smtClean="0">
                <a:ea typeface="Arial" panose="020B0604020202020204" pitchFamily="34" charset="0"/>
              </a:rPr>
              <a:t>: </a:t>
            </a:r>
            <a:r>
              <a:rPr lang="en-US" altLang="en-US" sz="1600" smtClean="0">
                <a:solidFill>
                  <a:srgbClr val="008000"/>
                </a:solidFill>
                <a:ea typeface="Arial" panose="020B0604020202020204" pitchFamily="34" charset="0"/>
              </a:rPr>
              <a:t>QuikSCAT v-pol </a:t>
            </a:r>
            <a:r>
              <a:rPr lang="en-US" altLang="en-US" sz="1600" smtClean="0">
                <a:latin typeface="Symbol" panose="05050102010706020507" pitchFamily="18" charset="2"/>
                <a:ea typeface="Arial" panose="020B0604020202020204" pitchFamily="34" charset="0"/>
              </a:rPr>
              <a:t>s</a:t>
            </a:r>
            <a:r>
              <a:rPr lang="en-US" altLang="en-US" sz="1600" baseline="30000" smtClean="0">
                <a:ea typeface="Arial" panose="020B0604020202020204" pitchFamily="34" charset="0"/>
              </a:rPr>
              <a:t>o</a:t>
            </a:r>
            <a:r>
              <a:rPr lang="en-US" altLang="en-US" sz="1600" smtClean="0">
                <a:ea typeface="Arial" panose="020B0604020202020204" pitchFamily="34" charset="0"/>
              </a:rPr>
              <a:t> </a:t>
            </a:r>
            <a:r>
              <a:rPr lang="en-US" altLang="en-US" sz="1200" smtClean="0">
                <a:ea typeface="Arial" panose="020B0604020202020204" pitchFamily="34" charset="0"/>
              </a:rPr>
              <a:t>at 45º</a:t>
            </a:r>
            <a:endParaRPr lang="en-US" altLang="en-US" sz="1200" smtClean="0">
              <a:solidFill>
                <a:srgbClr val="008000"/>
              </a:solidFill>
              <a:ea typeface="Arial" panose="020B0604020202020204" pitchFamily="34" charset="0"/>
            </a:endParaRPr>
          </a:p>
          <a:p>
            <a:pPr lvl="1">
              <a:lnSpc>
                <a:spcPct val="80000"/>
              </a:lnSpc>
            </a:pPr>
            <a:r>
              <a:rPr lang="en-US" altLang="en-US" sz="1600" smtClean="0">
                <a:solidFill>
                  <a:srgbClr val="0004CB"/>
                </a:solidFill>
                <a:ea typeface="Arial" panose="020B0604020202020204" pitchFamily="34" charset="0"/>
              </a:rPr>
              <a:t>Blue</a:t>
            </a:r>
            <a:r>
              <a:rPr lang="en-US" altLang="en-US" sz="1600" smtClean="0">
                <a:ea typeface="Arial" panose="020B0604020202020204" pitchFamily="34" charset="0"/>
              </a:rPr>
              <a:t>: </a:t>
            </a:r>
            <a:r>
              <a:rPr lang="en-US" altLang="en-US" sz="1600" smtClean="0">
                <a:solidFill>
                  <a:srgbClr val="0004CB"/>
                </a:solidFill>
                <a:ea typeface="Arial" panose="020B0604020202020204" pitchFamily="34" charset="0"/>
              </a:rPr>
              <a:t>ASCAT</a:t>
            </a:r>
            <a:r>
              <a:rPr lang="en-US" altLang="en-US" sz="1600" smtClean="0">
                <a:ea typeface="Arial" panose="020B0604020202020204" pitchFamily="34" charset="0"/>
              </a:rPr>
              <a:t> v-pol </a:t>
            </a:r>
            <a:r>
              <a:rPr lang="en-US" altLang="en-US" sz="1600" smtClean="0">
                <a:latin typeface="Symbol" panose="05050102010706020507" pitchFamily="18" charset="2"/>
                <a:ea typeface="Arial" panose="020B0604020202020204" pitchFamily="34" charset="0"/>
              </a:rPr>
              <a:t>s</a:t>
            </a:r>
            <a:r>
              <a:rPr lang="en-US" altLang="en-US" sz="1600" baseline="30000" smtClean="0">
                <a:ea typeface="Arial" panose="020B0604020202020204" pitchFamily="34" charset="0"/>
              </a:rPr>
              <a:t>o</a:t>
            </a:r>
            <a:r>
              <a:rPr lang="en-US" altLang="en-US" sz="1600" smtClean="0">
                <a:ea typeface="Arial" panose="020B0604020202020204" pitchFamily="34" charset="0"/>
              </a:rPr>
              <a:t> </a:t>
            </a:r>
            <a:r>
              <a:rPr lang="en-US" altLang="en-US" sz="1200" smtClean="0">
                <a:ea typeface="Arial" panose="020B0604020202020204" pitchFamily="34" charset="0"/>
              </a:rPr>
              <a:t>at 40º</a:t>
            </a:r>
          </a:p>
        </p:txBody>
      </p:sp>
      <p:sp>
        <p:nvSpPr>
          <p:cNvPr id="8" name="TextBox 7"/>
          <p:cNvSpPr txBox="1"/>
          <p:nvPr/>
        </p:nvSpPr>
        <p:spPr>
          <a:xfrm>
            <a:off x="8839200" y="6457890"/>
            <a:ext cx="152400" cy="261610"/>
          </a:xfrm>
          <a:prstGeom prst="rect">
            <a:avLst/>
          </a:prstGeom>
          <a:noFill/>
        </p:spPr>
        <p:txBody>
          <a:bodyPr wrap="square" rtlCol="0">
            <a:spAutoFit/>
          </a:bodyPr>
          <a:lstStyle/>
          <a:p>
            <a:r>
              <a:rPr lang="en-US" sz="1100" b="0" dirty="0" smtClean="0"/>
              <a:t>6</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smtClean="0"/>
              <a:t>Land Scatterometry</a:t>
            </a:r>
            <a:endParaRPr lang="en-US" altLang="en-US" dirty="0" smtClean="0"/>
          </a:p>
        </p:txBody>
      </p:sp>
      <p:sp>
        <p:nvSpPr>
          <p:cNvPr id="13315" name="Content Placeholder 2"/>
          <p:cNvSpPr>
            <a:spLocks noGrp="1"/>
          </p:cNvSpPr>
          <p:nvPr>
            <p:ph idx="1"/>
          </p:nvPr>
        </p:nvSpPr>
        <p:spPr/>
        <p:txBody>
          <a:bodyPr/>
          <a:lstStyle/>
          <a:p>
            <a:r>
              <a:rPr lang="en-US" altLang="en-US" sz="2400" dirty="0" smtClean="0"/>
              <a:t>Multiple frequencies provide greater insight into surface scattering mechanisms </a:t>
            </a:r>
            <a:r>
              <a:rPr lang="en-US" altLang="en-US" sz="2400" dirty="0" smtClean="0"/>
              <a:t>– and </a:t>
            </a:r>
            <a:r>
              <a:rPr lang="en-US" altLang="en-US" sz="2400" dirty="0" smtClean="0"/>
              <a:t>thus geophysical </a:t>
            </a:r>
            <a:r>
              <a:rPr lang="en-US" altLang="en-US" sz="2400" dirty="0" smtClean="0"/>
              <a:t>properties </a:t>
            </a:r>
            <a:r>
              <a:rPr lang="en-US" altLang="en-US" sz="2400" dirty="0" smtClean="0"/>
              <a:t> – </a:t>
            </a:r>
            <a:r>
              <a:rPr lang="en-US" altLang="en-US" sz="2400" dirty="0" smtClean="0"/>
              <a:t>than single channel systems</a:t>
            </a:r>
            <a:endParaRPr lang="en-US" altLang="en-US" sz="2400" dirty="0" smtClean="0"/>
          </a:p>
          <a:p>
            <a:r>
              <a:rPr lang="en-US" altLang="en-US" sz="2400" dirty="0" smtClean="0"/>
              <a:t>Example land </a:t>
            </a:r>
            <a:r>
              <a:rPr lang="en-US" altLang="en-US" sz="2400" dirty="0" smtClean="0"/>
              <a:t>applications </a:t>
            </a:r>
            <a:r>
              <a:rPr lang="en-US" altLang="en-US" sz="2400" dirty="0" smtClean="0"/>
              <a:t>at </a:t>
            </a:r>
            <a:r>
              <a:rPr lang="en-US" altLang="en-US" sz="2400" dirty="0" smtClean="0"/>
              <a:t>Ku- and </a:t>
            </a:r>
            <a:r>
              <a:rPr lang="en-US" altLang="en-US" sz="2400" dirty="0" smtClean="0"/>
              <a:t>C-bands</a:t>
            </a:r>
          </a:p>
          <a:p>
            <a:pPr lvl="1"/>
            <a:r>
              <a:rPr lang="en-US" altLang="en-US" sz="2000" dirty="0" smtClean="0"/>
              <a:t>Flooding, snow freeze/thaw, vegetation change, vegetation response to rain and near-coastal winds</a:t>
            </a:r>
            <a:endParaRPr lang="en-US" altLang="en-US" sz="2000" dirty="0" smtClean="0"/>
          </a:p>
          <a:p>
            <a:r>
              <a:rPr lang="en-US" altLang="en-US" sz="2400" dirty="0" smtClean="0"/>
              <a:t>A </a:t>
            </a:r>
            <a:r>
              <a:rPr lang="en-US" altLang="en-US" sz="2400" dirty="0" err="1" smtClean="0"/>
              <a:t>Ka</a:t>
            </a:r>
            <a:r>
              <a:rPr lang="en-US" altLang="en-US" sz="2400" dirty="0" smtClean="0"/>
              <a:t>-band channel offers</a:t>
            </a:r>
          </a:p>
          <a:p>
            <a:pPr lvl="1"/>
            <a:r>
              <a:rPr lang="en-US" altLang="en-US" sz="2000" dirty="0" smtClean="0">
                <a:ea typeface="Arial" panose="020B0604020202020204" pitchFamily="34" charset="0"/>
              </a:rPr>
              <a:t>Higher resolution capability benefits ice edge, oil spills, urban applications, near land/ice winds</a:t>
            </a:r>
          </a:p>
          <a:p>
            <a:pPr lvl="1"/>
            <a:r>
              <a:rPr lang="en-US" altLang="en-US" sz="2000" dirty="0" smtClean="0">
                <a:ea typeface="Arial" panose="020B0604020202020204" pitchFamily="34" charset="0"/>
              </a:rPr>
              <a:t>Increased </a:t>
            </a:r>
            <a:r>
              <a:rPr lang="en-US" altLang="en-US" sz="2000" dirty="0" smtClean="0">
                <a:ea typeface="Arial" panose="020B0604020202020204" pitchFamily="34" charset="0"/>
              </a:rPr>
              <a:t>sensitivity to </a:t>
            </a:r>
            <a:r>
              <a:rPr lang="en-US" altLang="en-US" sz="2000" dirty="0" smtClean="0">
                <a:ea typeface="Arial" panose="020B0604020202020204" pitchFamily="34" charset="0"/>
              </a:rPr>
              <a:t>snow &amp; ice </a:t>
            </a:r>
            <a:r>
              <a:rPr lang="en-US" altLang="en-US" sz="2000" dirty="0" smtClean="0">
                <a:ea typeface="Arial" panose="020B0604020202020204" pitchFamily="34" charset="0"/>
              </a:rPr>
              <a:t>freeze/thaw state</a:t>
            </a:r>
          </a:p>
          <a:p>
            <a:pPr lvl="1"/>
            <a:r>
              <a:rPr lang="en-US" altLang="en-US" sz="2000" dirty="0" smtClean="0">
                <a:ea typeface="Arial" panose="020B0604020202020204" pitchFamily="34" charset="0"/>
              </a:rPr>
              <a:t>May benefit vegetation studies (classification and vigor</a:t>
            </a:r>
            <a:r>
              <a:rPr lang="en-US" altLang="en-US" sz="2000" dirty="0" smtClean="0">
                <a:ea typeface="Arial" panose="020B0604020202020204" pitchFamily="34" charset="0"/>
              </a:rPr>
              <a:t>)</a:t>
            </a:r>
          </a:p>
          <a:p>
            <a:pPr lvl="1"/>
            <a:r>
              <a:rPr lang="en-US" altLang="en-US" sz="2000" b="1" i="1" dirty="0" smtClean="0">
                <a:ea typeface="Arial" panose="020B0604020202020204" pitchFamily="34" charset="0"/>
              </a:rPr>
              <a:t>New insights and new science</a:t>
            </a:r>
          </a:p>
          <a:p>
            <a:pPr lvl="1"/>
            <a:endParaRPr lang="en-US" altLang="en-US" sz="2000" dirty="0" smtClean="0">
              <a:ea typeface="Arial" panose="020B0604020202020204" pitchFamily="34" charset="0"/>
            </a:endParaRPr>
          </a:p>
        </p:txBody>
      </p:sp>
      <p:sp>
        <p:nvSpPr>
          <p:cNvPr id="6" name="TextBox 5"/>
          <p:cNvSpPr txBox="1"/>
          <p:nvPr/>
        </p:nvSpPr>
        <p:spPr>
          <a:xfrm>
            <a:off x="8839200" y="6457890"/>
            <a:ext cx="152400" cy="261610"/>
          </a:xfrm>
          <a:prstGeom prst="rect">
            <a:avLst/>
          </a:prstGeom>
          <a:noFill/>
        </p:spPr>
        <p:txBody>
          <a:bodyPr wrap="square" rtlCol="0">
            <a:spAutoFit/>
          </a:bodyPr>
          <a:lstStyle/>
          <a:p>
            <a:r>
              <a:rPr lang="en-US" sz="1100" b="0" dirty="0" smtClean="0"/>
              <a:t>7</a:t>
            </a:r>
            <a:endParaRPr lang="en-US" sz="1100" b="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Sample Scatterometer    Land/Ice Applications</a:t>
            </a:r>
          </a:p>
        </p:txBody>
      </p:sp>
      <p:sp>
        <p:nvSpPr>
          <p:cNvPr id="14339" name="Content Placeholder 2"/>
          <p:cNvSpPr>
            <a:spLocks noGrp="1"/>
          </p:cNvSpPr>
          <p:nvPr>
            <p:ph sz="half" idx="1"/>
          </p:nvPr>
        </p:nvSpPr>
        <p:spPr>
          <a:xfrm>
            <a:off x="609600" y="1676401"/>
            <a:ext cx="4038600" cy="2438400"/>
          </a:xfrm>
        </p:spPr>
        <p:txBody>
          <a:bodyPr/>
          <a:lstStyle/>
          <a:p>
            <a:pPr>
              <a:lnSpc>
                <a:spcPct val="85000"/>
              </a:lnSpc>
              <a:spcBef>
                <a:spcPct val="25000"/>
              </a:spcBef>
              <a:buFontTx/>
              <a:buChar char="-"/>
            </a:pPr>
            <a:r>
              <a:rPr lang="en-US" altLang="en-US" sz="2400" dirty="0" smtClean="0">
                <a:latin typeface="Times" panose="02020603050405020304" pitchFamily="18" charset="0"/>
              </a:rPr>
              <a:t>Sea ice extent, age</a:t>
            </a:r>
          </a:p>
          <a:p>
            <a:pPr>
              <a:lnSpc>
                <a:spcPct val="85000"/>
              </a:lnSpc>
              <a:spcBef>
                <a:spcPct val="25000"/>
              </a:spcBef>
              <a:buFontTx/>
              <a:buChar char="-"/>
            </a:pPr>
            <a:r>
              <a:rPr lang="en-US" altLang="en-US" sz="2400" dirty="0" smtClean="0">
                <a:latin typeface="Times" panose="02020603050405020304" pitchFamily="18" charset="0"/>
              </a:rPr>
              <a:t>Freeze/Thaw conditions</a:t>
            </a:r>
          </a:p>
          <a:p>
            <a:pPr>
              <a:lnSpc>
                <a:spcPct val="85000"/>
              </a:lnSpc>
              <a:spcBef>
                <a:spcPct val="25000"/>
              </a:spcBef>
              <a:buFontTx/>
              <a:buChar char="-"/>
            </a:pPr>
            <a:r>
              <a:rPr lang="en-US" altLang="en-US" sz="2400" dirty="0" smtClean="0">
                <a:latin typeface="Times" panose="02020603050405020304" pitchFamily="18" charset="0"/>
              </a:rPr>
              <a:t>Flooding</a:t>
            </a:r>
          </a:p>
          <a:p>
            <a:pPr>
              <a:lnSpc>
                <a:spcPct val="85000"/>
              </a:lnSpc>
              <a:spcBef>
                <a:spcPct val="25000"/>
              </a:spcBef>
              <a:buFontTx/>
              <a:buChar char="-"/>
            </a:pPr>
            <a:r>
              <a:rPr lang="en-US" altLang="en-US" sz="2400" dirty="0" smtClean="0">
                <a:latin typeface="Times" panose="02020603050405020304" pitchFamily="18" charset="0"/>
              </a:rPr>
              <a:t>Oil spills </a:t>
            </a:r>
          </a:p>
          <a:p>
            <a:pPr>
              <a:lnSpc>
                <a:spcPct val="85000"/>
              </a:lnSpc>
              <a:spcBef>
                <a:spcPct val="25000"/>
              </a:spcBef>
              <a:buFontTx/>
              <a:buChar char="-"/>
            </a:pPr>
            <a:r>
              <a:rPr lang="en-US" altLang="en-US" sz="2400" dirty="0" smtClean="0">
                <a:latin typeface="Times" panose="02020603050405020304" pitchFamily="18" charset="0"/>
              </a:rPr>
              <a:t>Vegetation mapping</a:t>
            </a:r>
          </a:p>
        </p:txBody>
      </p:sp>
      <p:sp>
        <p:nvSpPr>
          <p:cNvPr id="14340" name="Content Placeholder 3"/>
          <p:cNvSpPr>
            <a:spLocks noGrp="1"/>
          </p:cNvSpPr>
          <p:nvPr>
            <p:ph sz="half" idx="2"/>
          </p:nvPr>
        </p:nvSpPr>
        <p:spPr>
          <a:xfrm>
            <a:off x="4800600" y="1676400"/>
            <a:ext cx="4038600" cy="2438401"/>
          </a:xfrm>
        </p:spPr>
        <p:txBody>
          <a:bodyPr/>
          <a:lstStyle/>
          <a:p>
            <a:pPr>
              <a:lnSpc>
                <a:spcPct val="85000"/>
              </a:lnSpc>
              <a:spcBef>
                <a:spcPct val="25000"/>
              </a:spcBef>
              <a:buFontTx/>
              <a:buChar char="-"/>
            </a:pPr>
            <a:r>
              <a:rPr lang="en-US" altLang="en-US" sz="2400" dirty="0" smtClean="0">
                <a:latin typeface="Times" panose="02020603050405020304" pitchFamily="18" charset="0"/>
              </a:rPr>
              <a:t>Urban growth</a:t>
            </a:r>
          </a:p>
          <a:p>
            <a:pPr>
              <a:lnSpc>
                <a:spcPct val="85000"/>
              </a:lnSpc>
              <a:spcBef>
                <a:spcPct val="25000"/>
              </a:spcBef>
              <a:buFontTx/>
              <a:buChar char="-"/>
            </a:pPr>
            <a:r>
              <a:rPr lang="en-US" altLang="en-US" sz="2400" dirty="0" smtClean="0">
                <a:latin typeface="Times" panose="02020603050405020304" pitchFamily="18" charset="0"/>
              </a:rPr>
              <a:t>“Land/ice winds” </a:t>
            </a:r>
            <a:r>
              <a:rPr lang="en-US" altLang="en-US" sz="2400" dirty="0" smtClean="0">
                <a:latin typeface="Times" panose="02020603050405020304" pitchFamily="18" charset="0"/>
              </a:rPr>
              <a:t>(via   sand </a:t>
            </a:r>
            <a:r>
              <a:rPr lang="en-US" altLang="en-US" sz="2400" dirty="0" smtClean="0">
                <a:latin typeface="Times" panose="02020603050405020304" pitchFamily="18" charset="0"/>
              </a:rPr>
              <a:t>and </a:t>
            </a:r>
            <a:r>
              <a:rPr lang="en-US" altLang="en-US" sz="2400" dirty="0" smtClean="0">
                <a:latin typeface="Times" panose="02020603050405020304" pitchFamily="18" charset="0"/>
              </a:rPr>
              <a:t>snow </a:t>
            </a:r>
            <a:r>
              <a:rPr lang="en-US" altLang="en-US" sz="2400" dirty="0" smtClean="0">
                <a:latin typeface="Times" panose="02020603050405020304" pitchFamily="18" charset="0"/>
              </a:rPr>
              <a:t>dunes)</a:t>
            </a:r>
          </a:p>
          <a:p>
            <a:pPr>
              <a:lnSpc>
                <a:spcPct val="85000"/>
              </a:lnSpc>
              <a:spcBef>
                <a:spcPct val="25000"/>
              </a:spcBef>
              <a:buFontTx/>
              <a:buChar char="-"/>
            </a:pPr>
            <a:r>
              <a:rPr lang="en-US" altLang="en-US" sz="2400" dirty="0" smtClean="0">
                <a:latin typeface="Times" panose="02020603050405020304" pitchFamily="18" charset="0"/>
              </a:rPr>
              <a:t>Greenland accumulation and melt</a:t>
            </a:r>
          </a:p>
          <a:p>
            <a:pPr lvl="1">
              <a:lnSpc>
                <a:spcPct val="85000"/>
              </a:lnSpc>
              <a:spcBef>
                <a:spcPct val="25000"/>
              </a:spcBef>
            </a:pPr>
            <a:endParaRPr lang="en-US" altLang="en-US" dirty="0" smtClean="0">
              <a:latin typeface="Times" panose="02020603050405020304" pitchFamily="18" charset="0"/>
              <a:ea typeface="Arial" panose="020B0604020202020204" pitchFamily="34" charset="0"/>
            </a:endParaRPr>
          </a:p>
          <a:p>
            <a:endParaRPr lang="en-US" altLang="en-US" dirty="0" smtClean="0"/>
          </a:p>
        </p:txBody>
      </p:sp>
      <p:sp>
        <p:nvSpPr>
          <p:cNvPr id="3" name="TextBox 2"/>
          <p:cNvSpPr txBox="1"/>
          <p:nvPr/>
        </p:nvSpPr>
        <p:spPr>
          <a:xfrm>
            <a:off x="381000" y="3962400"/>
            <a:ext cx="8763000" cy="2308324"/>
          </a:xfrm>
          <a:prstGeom prst="rect">
            <a:avLst/>
          </a:prstGeom>
          <a:noFill/>
        </p:spPr>
        <p:txBody>
          <a:bodyPr wrap="square" rtlCol="0">
            <a:spAutoFit/>
          </a:bodyPr>
          <a:lstStyle/>
          <a:p>
            <a:r>
              <a:rPr lang="en-US" sz="2400" b="0" dirty="0" smtClean="0">
                <a:latin typeface="+mn-lt"/>
              </a:rPr>
              <a:t>Key advantages of scatterometry for land/ice observation:</a:t>
            </a:r>
          </a:p>
          <a:p>
            <a:r>
              <a:rPr lang="en-US" sz="2400" b="0" dirty="0" smtClean="0">
                <a:latin typeface="+mn-lt"/>
              </a:rPr>
              <a:t>  - Global coverage</a:t>
            </a:r>
          </a:p>
          <a:p>
            <a:r>
              <a:rPr lang="en-US" sz="2400" b="0" dirty="0" smtClean="0">
                <a:latin typeface="+mn-lt"/>
              </a:rPr>
              <a:t>  - Frequent (often better than daily) revisit times</a:t>
            </a:r>
          </a:p>
          <a:p>
            <a:r>
              <a:rPr lang="en-US" sz="2400" b="0" dirty="0">
                <a:latin typeface="+mn-lt"/>
              </a:rPr>
              <a:t> </a:t>
            </a:r>
            <a:r>
              <a:rPr lang="en-US" sz="2400" b="0" dirty="0" smtClean="0">
                <a:latin typeface="+mn-lt"/>
              </a:rPr>
              <a:t> - Multiple azimuth angles and polarization</a:t>
            </a:r>
          </a:p>
          <a:p>
            <a:r>
              <a:rPr lang="en-US" sz="2400" b="0" dirty="0" smtClean="0">
                <a:latin typeface="+mn-lt"/>
              </a:rPr>
              <a:t>  - Complements passive microwave observations w/higher resolution</a:t>
            </a:r>
          </a:p>
          <a:p>
            <a:r>
              <a:rPr lang="en-US" sz="2400" b="0" dirty="0">
                <a:latin typeface="+mn-lt"/>
              </a:rPr>
              <a:t> </a:t>
            </a:r>
            <a:r>
              <a:rPr lang="en-US" sz="2400" b="0" dirty="0" smtClean="0">
                <a:latin typeface="+mn-lt"/>
              </a:rPr>
              <a:t> - Helps place high resolution SAR observations in larger context</a:t>
            </a:r>
            <a:endParaRPr lang="en-US" sz="2400" b="0" dirty="0">
              <a:latin typeface="+mn-lt"/>
            </a:endParaRPr>
          </a:p>
        </p:txBody>
      </p:sp>
      <p:sp>
        <p:nvSpPr>
          <p:cNvPr id="9" name="TextBox 8"/>
          <p:cNvSpPr txBox="1"/>
          <p:nvPr/>
        </p:nvSpPr>
        <p:spPr>
          <a:xfrm>
            <a:off x="8839200" y="6457890"/>
            <a:ext cx="152400" cy="261610"/>
          </a:xfrm>
          <a:prstGeom prst="rect">
            <a:avLst/>
          </a:prstGeom>
          <a:noFill/>
        </p:spPr>
        <p:txBody>
          <a:bodyPr wrap="square" rtlCol="0">
            <a:spAutoFit/>
          </a:bodyPr>
          <a:lstStyle/>
          <a:p>
            <a:r>
              <a:rPr lang="en-US" sz="1100" b="0" dirty="0" smtClean="0"/>
              <a:t>8</a:t>
            </a:r>
            <a:endParaRPr lang="en-US" sz="1100" b="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152400"/>
            <a:ext cx="7772400" cy="1143000"/>
          </a:xfrm>
        </p:spPr>
        <p:txBody>
          <a:bodyPr/>
          <a:lstStyle/>
          <a:p>
            <a:r>
              <a:rPr lang="en-US" altLang="en-US" smtClean="0"/>
              <a:t>Deepwater Horizon Oil Spill</a:t>
            </a:r>
            <a:br>
              <a:rPr lang="en-US" altLang="en-US" smtClean="0"/>
            </a:br>
            <a:r>
              <a:rPr lang="en-US" altLang="en-US" sz="1900" smtClean="0"/>
              <a:t>Enhanced Resolution C-band ASCAT Observations</a:t>
            </a:r>
          </a:p>
        </p:txBody>
      </p:sp>
      <p:sp>
        <p:nvSpPr>
          <p:cNvPr id="32771" name="Text Box 3"/>
          <p:cNvSpPr txBox="1">
            <a:spLocks noChangeArrowheads="1"/>
          </p:cNvSpPr>
          <p:nvPr/>
        </p:nvSpPr>
        <p:spPr bwMode="auto">
          <a:xfrm>
            <a:off x="5943600" y="6361113"/>
            <a:ext cx="2286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50000"/>
              </a:spcBef>
              <a:buFontTx/>
              <a:buNone/>
            </a:pPr>
            <a:r>
              <a:rPr lang="en-US" altLang="en-US" sz="2000" b="0">
                <a:latin typeface="Times" panose="02020603050405020304" pitchFamily="18" charset="0"/>
              </a:rPr>
              <a:t>JD 119, 2010</a:t>
            </a:r>
          </a:p>
        </p:txBody>
      </p:sp>
      <p:sp>
        <p:nvSpPr>
          <p:cNvPr id="32772" name="Rectangle 6"/>
          <p:cNvSpPr>
            <a:spLocks noChangeArrowheads="1"/>
          </p:cNvSpPr>
          <p:nvPr/>
        </p:nvSpPr>
        <p:spPr bwMode="auto">
          <a:xfrm>
            <a:off x="685800" y="13716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buFontTx/>
              <a:buNone/>
            </a:pPr>
            <a:r>
              <a:rPr lang="en-US" altLang="en-US" sz="2000" b="0"/>
              <a:t>Oil layer alters wave spectrum, resulting in visible effects in enhanced resolution sigma-0 images</a:t>
            </a:r>
          </a:p>
          <a:p>
            <a:pPr>
              <a:buFontTx/>
              <a:buNone/>
            </a:pPr>
            <a:r>
              <a:rPr lang="en-US" altLang="en-US" sz="2000" b="0" i="1">
                <a:solidFill>
                  <a:srgbClr val="0070C0"/>
                </a:solidFill>
              </a:rPr>
              <a:t>Ka-band oil-spill detection will have higher resolution and be more sensitive than C-band example shown here</a:t>
            </a:r>
          </a:p>
        </p:txBody>
      </p:sp>
      <p:grpSp>
        <p:nvGrpSpPr>
          <p:cNvPr id="32773" name="Group 1"/>
          <p:cNvGrpSpPr>
            <a:grpSpLocks/>
          </p:cNvGrpSpPr>
          <p:nvPr/>
        </p:nvGrpSpPr>
        <p:grpSpPr bwMode="auto">
          <a:xfrm>
            <a:off x="914400" y="2794000"/>
            <a:ext cx="6770688" cy="3656013"/>
            <a:chOff x="1066800" y="2576513"/>
            <a:chExt cx="6770688" cy="3656012"/>
          </a:xfrm>
        </p:grpSpPr>
        <p:pic>
          <p:nvPicPr>
            <p:cNvPr id="327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576513"/>
              <a:ext cx="6770688"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Oval 5"/>
            <p:cNvSpPr>
              <a:spLocks noChangeArrowheads="1"/>
            </p:cNvSpPr>
            <p:nvPr/>
          </p:nvSpPr>
          <p:spPr bwMode="auto">
            <a:xfrm>
              <a:off x="4583113" y="3560763"/>
              <a:ext cx="533400" cy="457200"/>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panose="02020603050405020304" pitchFamily="18" charset="0"/>
              </a:endParaRPr>
            </a:p>
          </p:txBody>
        </p:sp>
        <p:sp>
          <p:nvSpPr>
            <p:cNvPr id="32777" name="Text Box 7"/>
            <p:cNvSpPr txBox="1">
              <a:spLocks noChangeArrowheads="1"/>
            </p:cNvSpPr>
            <p:nvPr/>
          </p:nvSpPr>
          <p:spPr bwMode="auto">
            <a:xfrm>
              <a:off x="5780088" y="4157663"/>
              <a:ext cx="9175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buFontTx/>
                <a:buNone/>
              </a:pPr>
              <a:r>
                <a:rPr lang="en-US" altLang="en-US" sz="1800">
                  <a:solidFill>
                    <a:srgbClr val="CB0000"/>
                  </a:solidFill>
                  <a:latin typeface="Arial" panose="020B0604020202020204" pitchFamily="34" charset="0"/>
                </a:rPr>
                <a:t>Oil spill</a:t>
              </a:r>
            </a:p>
          </p:txBody>
        </p:sp>
        <p:sp>
          <p:nvSpPr>
            <p:cNvPr id="32778" name="Line 8"/>
            <p:cNvSpPr>
              <a:spLocks noChangeShapeType="1"/>
            </p:cNvSpPr>
            <p:nvPr/>
          </p:nvSpPr>
          <p:spPr bwMode="auto">
            <a:xfrm flipH="1" flipV="1">
              <a:off x="5094288" y="3994150"/>
              <a:ext cx="685800" cy="327025"/>
            </a:xfrm>
            <a:prstGeom prst="line">
              <a:avLst/>
            </a:prstGeom>
            <a:noFill/>
            <a:ln w="12700">
              <a:solidFill>
                <a:srgbClr val="CB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lstStyle/>
            <a:p>
              <a:endParaRPr lang="en-US"/>
            </a:p>
          </p:txBody>
        </p:sp>
      </p:grpSp>
      <p:pic>
        <p:nvPicPr>
          <p:cNvPr id="32774" name="Picture 9" descr="MERSlogo163Cnb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76200"/>
            <a:ext cx="660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839200" y="6457890"/>
            <a:ext cx="152400" cy="261610"/>
          </a:xfrm>
          <a:prstGeom prst="rect">
            <a:avLst/>
          </a:prstGeom>
          <a:noFill/>
        </p:spPr>
        <p:txBody>
          <a:bodyPr wrap="square" rtlCol="0">
            <a:spAutoFit/>
          </a:bodyPr>
          <a:lstStyle/>
          <a:p>
            <a:r>
              <a:rPr lang="en-US" sz="1100" b="0" dirty="0" smtClean="0"/>
              <a:t>9</a:t>
            </a:r>
            <a:endParaRPr lang="en-US" sz="1100" b="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11298</TotalTime>
  <Words>2703</Words>
  <Application>Microsoft Office PowerPoint</Application>
  <PresentationFormat>On-screen Show (4:3)</PresentationFormat>
  <Paragraphs>296</Paragraphs>
  <Slides>32</Slides>
  <Notes>10</Notes>
  <HiddenSlides>0</HiddenSlides>
  <MMClips>4</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3</vt:i4>
      </vt:variant>
      <vt:variant>
        <vt:lpstr>Slide Titles</vt:lpstr>
      </vt:variant>
      <vt:variant>
        <vt:i4>32</vt:i4>
      </vt:variant>
    </vt:vector>
  </HeadingPairs>
  <TitlesOfParts>
    <vt:vector size="44" baseType="lpstr">
      <vt:lpstr>Arial</vt:lpstr>
      <vt:lpstr>ＭＳ Ｐゴシック</vt:lpstr>
      <vt:lpstr>Times New Roman</vt:lpstr>
      <vt:lpstr>Times</vt:lpstr>
      <vt:lpstr>Symbol</vt:lpstr>
      <vt:lpstr>Bookman</vt:lpstr>
      <vt:lpstr>Helvetica</vt:lpstr>
      <vt:lpstr>Monotype Sorts</vt:lpstr>
      <vt:lpstr>Default Design</vt:lpstr>
      <vt:lpstr>Photo Editor Photo</vt:lpstr>
      <vt:lpstr>Adobe Photoshop Image</vt:lpstr>
      <vt:lpstr>ChartFX OLE Embedded Object</vt:lpstr>
      <vt:lpstr>Land and Ice Applications of Scatterometer Data</vt:lpstr>
      <vt:lpstr>The World at  Ku-Band (14 GHz)</vt:lpstr>
      <vt:lpstr>Scatterometers as Land &amp; Ice Observation Instruments</vt:lpstr>
      <vt:lpstr>Some Land/Ice  Scatterometer Products</vt:lpstr>
      <vt:lpstr>Sea Ice Science</vt:lpstr>
      <vt:lpstr>Dual-frequency Scatterometry</vt:lpstr>
      <vt:lpstr>Land Scatterometry</vt:lpstr>
      <vt:lpstr>Sample Scatterometer    Land/Ice Applications</vt:lpstr>
      <vt:lpstr>Deepwater Horizon Oil Spill Enhanced Resolution C-band ASCAT Observations</vt:lpstr>
      <vt:lpstr>QuikSCAT Observations of the Larsen Ice Shelf Collapse</vt:lpstr>
      <vt:lpstr>Sea Ice Extent</vt:lpstr>
      <vt:lpstr>Iceberg Tracking</vt:lpstr>
      <vt:lpstr>QuikSCAT MY Ice Mapping and Temporal Trends in Sea Ice Backscatter</vt:lpstr>
      <vt:lpstr>Sea Ice Trends</vt:lpstr>
      <vt:lpstr>Multi-year Sea Ice Trends</vt:lpstr>
      <vt:lpstr>Sea ice Thickness (FY/MY) Mapping</vt:lpstr>
      <vt:lpstr>Multi-Decade Change</vt:lpstr>
      <vt:lpstr>Greenland Summer Melt</vt:lpstr>
      <vt:lpstr>PowerPoint Presentation</vt:lpstr>
      <vt:lpstr>Mapping of inundation</vt:lpstr>
      <vt:lpstr>Drought &amp; Flood Monitoring (Malaria Prediction)</vt:lpstr>
      <vt:lpstr>Vegetation Classification</vt:lpstr>
      <vt:lpstr>Amazon Deforestation</vt:lpstr>
      <vt:lpstr>Wind Direction over Greenland from snow dunes</vt:lpstr>
      <vt:lpstr>PowerPoint Presentation</vt:lpstr>
      <vt:lpstr>PowerPoint Presentation</vt:lpstr>
      <vt:lpstr>PowerPoint Presentation</vt:lpstr>
      <vt:lpstr>Conclusion</vt:lpstr>
      <vt:lpstr>Backup Slides</vt:lpstr>
      <vt:lpstr>Antarctic Ice Shelf Melt Detection</vt:lpstr>
      <vt:lpstr>TRMM &amp;  QuikSCAT Desert Observations</vt:lpstr>
      <vt:lpstr>Surface Roughness Geometry (snow dune wind measurement)</vt:lpstr>
    </vt:vector>
  </TitlesOfParts>
  <Company>BYU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Microwave Remote Sensing</dc:title>
  <dc:creator>long</dc:creator>
  <cp:lastModifiedBy>David Long</cp:lastModifiedBy>
  <cp:revision>120</cp:revision>
  <dcterms:created xsi:type="dcterms:W3CDTF">2011-04-20T17:31:12Z</dcterms:created>
  <dcterms:modified xsi:type="dcterms:W3CDTF">2014-08-28T22:54:09Z</dcterms:modified>
</cp:coreProperties>
</file>